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6858000" cx="12192000"/>
  <p:notesSz cx="6858000" cy="9144000"/>
  <p:embeddedFontLst>
    <p:embeddedFont>
      <p:font typeface="Lato Light"/>
      <p:regular r:id="rId45"/>
      <p:bold r:id="rId46"/>
      <p:italic r:id="rId47"/>
      <p:boldItalic r:id="rId48"/>
    </p:embeddedFont>
    <p:embeddedFont>
      <p:font typeface="Libre Baskerville"/>
      <p:regular r:id="rId49"/>
      <p:bold r:id="rId50"/>
      <p:italic r:id="rId51"/>
    </p:embeddedFont>
    <p:embeddedFont>
      <p:font typeface="Candara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3737BD-BF56-415F-BE9B-80E7E1582D0F}">
  <a:tblStyle styleId="{443737BD-BF56-415F-BE9B-80E7E1582D0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LatoLight-bold.fntdata"/><Relationship Id="rId45" Type="http://schemas.openxmlformats.org/officeDocument/2006/relationships/font" Target="fonts/LatoLight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Light-boldItalic.fntdata"/><Relationship Id="rId47" Type="http://schemas.openxmlformats.org/officeDocument/2006/relationships/font" Target="fonts/LatoLight-italic.fntdata"/><Relationship Id="rId49" Type="http://schemas.openxmlformats.org/officeDocument/2006/relationships/font" Target="fonts/LibreBaskervill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ibreBaskerville-italic.fntdata"/><Relationship Id="rId50" Type="http://schemas.openxmlformats.org/officeDocument/2006/relationships/font" Target="fonts/LibreBaskerville-bold.fntdata"/><Relationship Id="rId53" Type="http://schemas.openxmlformats.org/officeDocument/2006/relationships/font" Target="fonts/Candara-bold.fntdata"/><Relationship Id="rId52" Type="http://schemas.openxmlformats.org/officeDocument/2006/relationships/font" Target="fonts/Candara-regular.fntdata"/><Relationship Id="rId11" Type="http://schemas.openxmlformats.org/officeDocument/2006/relationships/slide" Target="slides/slide6.xml"/><Relationship Id="rId55" Type="http://schemas.openxmlformats.org/officeDocument/2006/relationships/font" Target="fonts/Candara-boldItalic.fntdata"/><Relationship Id="rId10" Type="http://schemas.openxmlformats.org/officeDocument/2006/relationships/slide" Target="slides/slide5.xml"/><Relationship Id="rId54" Type="http://schemas.openxmlformats.org/officeDocument/2006/relationships/font" Target="fonts/Candar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83d23f054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83d23f054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3d23f054a_0_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83d23f054a_0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83d23f054a_0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g83d23f054a_0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74d09254e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g74d09254e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74d09254e6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g74d09254e6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74d09254e6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g74d09254e6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g74d09254e6_0_1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g74d09254e6_0_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74d09254e6_0_1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g74d09254e6_0_1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74d09254e6_1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g74d09254e6_1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g74d09254e6_1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g74d09254e6_1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74d09254e6_1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g74d09254e6_1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74e708504b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g74e708504b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74e708504b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g74e708504b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843414c04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g843414c04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843414c041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g843414c041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843414c041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g843414c041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843414c041_0_1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6" name="Google Shape;696;g843414c041_0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843414c041_0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g843414c041_0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843414c041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g843414c041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843414c041_0_1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0" name="Google Shape;730;g843414c041_0_1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1f14ed3f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71f14ed3f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843414c041_0_1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g843414c041_0_1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3d23f054a_0_1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1" name="Google Shape;761;g83d23f054a_0_1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g839478a324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" name="Google Shape;774;g839478a324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83d23f054a_0_1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g83d23f054a_0_1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843414c041_0_1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g843414c041_0_1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843414c041_0_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g843414c041_0_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843414c041_0_2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g843414c041_0_2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843414c041_0_2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g843414c041_0_2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751d510e5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g751d510e5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751d510e5c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g751d510e5c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1f14ed3fe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71f14ed3fe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1f14ed3fe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71f14ed3fe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73bd5de304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g73bd5de304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3bd5de304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g73bd5de304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3bd5de304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g73bd5de304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73bd5de304_0_40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73bd5de304_0_40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-Picture-Martik">
  <p:cSld name="Big-Picture-Marti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>
            <p:ph idx="2" type="pic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D8D8D8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D8D8D8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bg>
      <p:bgPr>
        <a:solidFill>
          <a:srgbClr val="252738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4064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810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55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55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55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55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68" name="Google Shape;68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bg>
      <p:bgPr>
        <a:solidFill>
          <a:srgbClr val="252738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4" name="Google Shape;74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bg>
      <p:bgPr>
        <a:solidFill>
          <a:srgbClr val="252738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1" name="Google Shape;81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bg>
      <p:bgPr>
        <a:solidFill>
          <a:srgbClr val="252738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88" name="Google Shape;8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89" name="Google Shape;8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2F2F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rgbClr val="F2F2F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0" y="-162554"/>
            <a:ext cx="12192000" cy="325108"/>
          </a:xfrm>
          <a:prstGeom prst="ellipse">
            <a:avLst/>
          </a:prstGeom>
          <a:solidFill>
            <a:srgbClr val="2527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0" y="6695446"/>
            <a:ext cx="12192000" cy="325108"/>
          </a:xfrm>
          <a:prstGeom prst="ellipse">
            <a:avLst/>
          </a:prstGeom>
          <a:solidFill>
            <a:srgbClr val="2527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fault Slide">
  <p:cSld name="1_Default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F2F2F2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8" name="Google Shape;38;p6"/>
          <p:cNvSpPr/>
          <p:nvPr/>
        </p:nvSpPr>
        <p:spPr>
          <a:xfrm>
            <a:off x="0" y="-162554"/>
            <a:ext cx="12192000" cy="325108"/>
          </a:xfrm>
          <a:prstGeom prst="ellipse">
            <a:avLst/>
          </a:prstGeom>
          <a:solidFill>
            <a:srgbClr val="2527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39" name="Google Shape;39;p6"/>
          <p:cNvSpPr/>
          <p:nvPr/>
        </p:nvSpPr>
        <p:spPr>
          <a:xfrm>
            <a:off x="0" y="6695446"/>
            <a:ext cx="12192000" cy="325108"/>
          </a:xfrm>
          <a:prstGeom prst="ellipse">
            <a:avLst/>
          </a:prstGeom>
          <a:solidFill>
            <a:srgbClr val="25273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bg>
      <p:bgPr>
        <a:solidFill>
          <a:srgbClr val="F2F2F2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bg>
      <p:bgPr>
        <a:solidFill>
          <a:srgbClr val="F2F2F2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9" name="Google Shape;49;p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0" name="Google Shape;50;p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1" name="Google Shape;51;p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4" name="Google Shape;54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rgbClr val="252738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252738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Libre Baskerville"/>
                <a:ea typeface="Libre Baskerville"/>
                <a:cs typeface="Libre Baskerville"/>
                <a:sym typeface="Libre Baskervil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8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8.png"/><Relationship Id="rId4" Type="http://schemas.openxmlformats.org/officeDocument/2006/relationships/hyperlink" Target="https://www.h-schmidt.net/FloatConverter/IEEE754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650"/>
            <a:ext cx="12191999" cy="68733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/>
        </p:nvSpPr>
        <p:spPr>
          <a:xfrm>
            <a:off x="-12" y="-7651"/>
            <a:ext cx="12188700" cy="6873300"/>
          </a:xfrm>
          <a:prstGeom prst="rect">
            <a:avLst/>
          </a:prstGeom>
          <a:gradFill>
            <a:gsLst>
              <a:gs pos="0">
                <a:srgbClr val="000000">
                  <a:alpha val="62745"/>
                </a:srgbClr>
              </a:gs>
              <a:gs pos="100000">
                <a:srgbClr val="3B1F4D">
                  <a:alpha val="62745"/>
                </a:srgbClr>
              </a:gs>
            </a:gsLst>
            <a:lin ang="371964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97" name="Google Shape;97;p15"/>
          <p:cNvSpPr/>
          <p:nvPr/>
        </p:nvSpPr>
        <p:spPr>
          <a:xfrm>
            <a:off x="1758000" y="1792175"/>
            <a:ext cx="8672700" cy="333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</a:rPr>
              <a:t>Organización</a:t>
            </a:r>
            <a:endParaRPr sz="72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chemeClr val="lt1"/>
                </a:solidFill>
              </a:rPr>
              <a:t>de computadoras</a:t>
            </a:r>
            <a:endParaRPr sz="7200">
              <a:solidFill>
                <a:schemeClr val="lt1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4200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Genaro Camele</a:t>
            </a:r>
            <a:endParaRPr b="0" i="0" sz="4200" u="none" cap="none" strike="noStrike">
              <a:solidFill>
                <a:schemeClr val="lt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98" name="Google Shape;98;p15"/>
          <p:cNvGrpSpPr/>
          <p:nvPr/>
        </p:nvGrpSpPr>
        <p:grpSpPr>
          <a:xfrm>
            <a:off x="1269241" y="982639"/>
            <a:ext cx="3384646" cy="4954137"/>
            <a:chOff x="1269241" y="982639"/>
            <a:chExt cx="3384646" cy="4954137"/>
          </a:xfrm>
        </p:grpSpPr>
        <p:cxnSp>
          <p:nvCxnSpPr>
            <p:cNvPr id="99" name="Google Shape;99;p15"/>
            <p:cNvCxnSpPr/>
            <p:nvPr/>
          </p:nvCxnSpPr>
          <p:spPr>
            <a:xfrm>
              <a:off x="1282890" y="982639"/>
              <a:ext cx="0" cy="4954137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0" name="Google Shape;100;p15"/>
            <p:cNvCxnSpPr/>
            <p:nvPr/>
          </p:nvCxnSpPr>
          <p:spPr>
            <a:xfrm>
              <a:off x="1269242" y="5923128"/>
              <a:ext cx="3384645" cy="0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1" name="Google Shape;101;p15"/>
            <p:cNvCxnSpPr/>
            <p:nvPr/>
          </p:nvCxnSpPr>
          <p:spPr>
            <a:xfrm>
              <a:off x="4640238" y="982639"/>
              <a:ext cx="0" cy="559558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2" name="Google Shape;102;p15"/>
            <p:cNvCxnSpPr/>
            <p:nvPr/>
          </p:nvCxnSpPr>
          <p:spPr>
            <a:xfrm>
              <a:off x="4640238" y="5377218"/>
              <a:ext cx="0" cy="559558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03" name="Google Shape;103;p15"/>
            <p:cNvCxnSpPr/>
            <p:nvPr/>
          </p:nvCxnSpPr>
          <p:spPr>
            <a:xfrm>
              <a:off x="1269241" y="996287"/>
              <a:ext cx="3384645" cy="0"/>
            </a:xfrm>
            <a:prstGeom prst="straightConnector1">
              <a:avLst/>
            </a:prstGeom>
            <a:noFill/>
            <a:ln cap="flat" cmpd="sng" w="381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4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Ej. Mantisa Fraccionaria Normalizada</a:t>
            </a:r>
            <a:endParaRPr/>
          </a:p>
        </p:txBody>
      </p:sp>
      <p:sp>
        <p:nvSpPr>
          <p:cNvPr id="384" name="Google Shape;384;p24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385" name="Google Shape;385;p24"/>
          <p:cNvSpPr txBox="1"/>
          <p:nvPr>
            <p:ph type="title"/>
          </p:nvPr>
        </p:nvSpPr>
        <p:spPr>
          <a:xfrm>
            <a:off x="314000" y="1783000"/>
            <a:ext cx="5853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1000101. 4 bits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>
                <a:solidFill>
                  <a:srgbClr val="000000"/>
                </a:solidFill>
              </a:rPr>
              <a:t>normalizada</a:t>
            </a:r>
            <a:r>
              <a:rPr lang="en-US" sz="1800"/>
              <a:t> BSS</a:t>
            </a:r>
            <a:r>
              <a:rPr lang="en-US" sz="1800"/>
              <a:t>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BCS</a:t>
            </a:r>
            <a:endParaRPr b="1" sz="1800"/>
          </a:p>
        </p:txBody>
      </p:sp>
      <p:sp>
        <p:nvSpPr>
          <p:cNvPr id="386" name="Google Shape;386;p24"/>
          <p:cNvSpPr txBox="1"/>
          <p:nvPr>
            <p:ph type="title"/>
          </p:nvPr>
        </p:nvSpPr>
        <p:spPr>
          <a:xfrm>
            <a:off x="314000" y="4400175"/>
            <a:ext cx="5853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0</a:t>
            </a:r>
            <a:r>
              <a:rPr lang="en-US" sz="1800"/>
              <a:t>101110. 4 bits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/>
              <a:t>normalizada</a:t>
            </a:r>
            <a:r>
              <a:rPr lang="en-US" sz="1800"/>
              <a:t> BSS,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Ca2</a:t>
            </a:r>
            <a:endParaRPr sz="1800"/>
          </a:p>
        </p:txBody>
      </p:sp>
      <p:cxnSp>
        <p:nvCxnSpPr>
          <p:cNvPr id="387" name="Google Shape;387;p24"/>
          <p:cNvCxnSpPr/>
          <p:nvPr/>
        </p:nvCxnSpPr>
        <p:spPr>
          <a:xfrm>
            <a:off x="6445675" y="2012250"/>
            <a:ext cx="0" cy="389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88" name="Google Shape;388;p24"/>
          <p:cNvGrpSpPr/>
          <p:nvPr/>
        </p:nvGrpSpPr>
        <p:grpSpPr>
          <a:xfrm>
            <a:off x="267750" y="2632550"/>
            <a:ext cx="2615750" cy="918900"/>
            <a:chOff x="4124950" y="4915125"/>
            <a:chExt cx="2615750" cy="918900"/>
          </a:xfrm>
        </p:grpSpPr>
        <p:sp>
          <p:nvSpPr>
            <p:cNvPr id="389" name="Google Shape;389;p24"/>
            <p:cNvSpPr txBox="1"/>
            <p:nvPr/>
          </p:nvSpPr>
          <p:spPr>
            <a:xfrm>
              <a:off x="4124950" y="5219925"/>
              <a:ext cx="12441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155CC"/>
                  </a:solidFill>
                </a:rPr>
                <a:t>0,</a:t>
              </a:r>
              <a:r>
                <a:rPr lang="en-US" sz="2400">
                  <a:solidFill>
                    <a:srgbClr val="1155CC"/>
                  </a:solidFill>
                </a:rPr>
                <a:t>1</a:t>
              </a:r>
              <a:r>
                <a:rPr lang="en-US" sz="2400">
                  <a:solidFill>
                    <a:srgbClr val="38761D"/>
                  </a:solidFill>
                </a:rPr>
                <a:t>000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0" name="Google Shape;390;p24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1" name="Google Shape;391;p24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2" name="Google Shape;392;p24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101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93" name="Google Shape;393;p24"/>
          <p:cNvGrpSpPr/>
          <p:nvPr/>
        </p:nvGrpSpPr>
        <p:grpSpPr>
          <a:xfrm>
            <a:off x="2128650" y="2645875"/>
            <a:ext cx="1862652" cy="918893"/>
            <a:chOff x="6543900" y="4915132"/>
            <a:chExt cx="1862652" cy="918893"/>
          </a:xfrm>
        </p:grpSpPr>
        <p:sp>
          <p:nvSpPr>
            <p:cNvPr id="394" name="Google Shape;394;p24"/>
            <p:cNvSpPr txBox="1"/>
            <p:nvPr/>
          </p:nvSpPr>
          <p:spPr>
            <a:xfrm>
              <a:off x="69375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5" name="Google Shape;395;p24"/>
            <p:cNvSpPr txBox="1"/>
            <p:nvPr/>
          </p:nvSpPr>
          <p:spPr>
            <a:xfrm>
              <a:off x="73821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6" name="Google Shape;396;p24"/>
            <p:cNvSpPr txBox="1"/>
            <p:nvPr/>
          </p:nvSpPr>
          <p:spPr>
            <a:xfrm>
              <a:off x="76107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7" name="Google Shape;397;p24"/>
            <p:cNvSpPr txBox="1"/>
            <p:nvPr/>
          </p:nvSpPr>
          <p:spPr>
            <a:xfrm>
              <a:off x="77858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-1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98" name="Google Shape;398;p24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99" name="Google Shape;399;p24"/>
          <p:cNvGrpSpPr/>
          <p:nvPr/>
        </p:nvGrpSpPr>
        <p:grpSpPr>
          <a:xfrm>
            <a:off x="3599196" y="2950668"/>
            <a:ext cx="1703754" cy="614100"/>
            <a:chOff x="3446796" y="3026868"/>
            <a:chExt cx="1703754" cy="614100"/>
          </a:xfrm>
        </p:grpSpPr>
        <p:sp>
          <p:nvSpPr>
            <p:cNvPr id="400" name="Google Shape;400;p24"/>
            <p:cNvSpPr txBox="1"/>
            <p:nvPr/>
          </p:nvSpPr>
          <p:spPr>
            <a:xfrm>
              <a:off x="3817650" y="3026868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01" name="Google Shape;401;p24"/>
            <p:cNvSpPr txBox="1"/>
            <p:nvPr/>
          </p:nvSpPr>
          <p:spPr>
            <a:xfrm>
              <a:off x="42622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02" name="Google Shape;402;p24"/>
            <p:cNvSpPr txBox="1"/>
            <p:nvPr/>
          </p:nvSpPr>
          <p:spPr>
            <a:xfrm>
              <a:off x="4490850" y="3026875"/>
              <a:ext cx="6597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0,5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03" name="Google Shape;403;p24"/>
            <p:cNvSpPr txBox="1"/>
            <p:nvPr/>
          </p:nvSpPr>
          <p:spPr>
            <a:xfrm>
              <a:off x="34467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04" name="Google Shape;404;p24"/>
          <p:cNvGrpSpPr/>
          <p:nvPr/>
        </p:nvGrpSpPr>
        <p:grpSpPr>
          <a:xfrm>
            <a:off x="5231600" y="2922225"/>
            <a:ext cx="1158875" cy="614100"/>
            <a:chOff x="8104650" y="2382307"/>
            <a:chExt cx="1158875" cy="614100"/>
          </a:xfrm>
        </p:grpSpPr>
        <p:sp>
          <p:nvSpPr>
            <p:cNvPr id="405" name="Google Shape;405;p24"/>
            <p:cNvSpPr txBox="1"/>
            <p:nvPr/>
          </p:nvSpPr>
          <p:spPr>
            <a:xfrm>
              <a:off x="8391125" y="2382307"/>
              <a:ext cx="8724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0,25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06" name="Google Shape;406;p24"/>
            <p:cNvSpPr txBox="1"/>
            <p:nvPr/>
          </p:nvSpPr>
          <p:spPr>
            <a:xfrm>
              <a:off x="81046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407" name="Google Shape;407;p24"/>
          <p:cNvCxnSpPr/>
          <p:nvPr/>
        </p:nvCxnSpPr>
        <p:spPr>
          <a:xfrm>
            <a:off x="304776" y="3962025"/>
            <a:ext cx="58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8" name="Google Shape;408;p24"/>
          <p:cNvSpPr txBox="1"/>
          <p:nvPr>
            <p:ph type="title"/>
          </p:nvPr>
        </p:nvSpPr>
        <p:spPr>
          <a:xfrm>
            <a:off x="6562400" y="1783000"/>
            <a:ext cx="5399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0</a:t>
            </a:r>
            <a:r>
              <a:rPr lang="en-US" sz="1800"/>
              <a:t>11100.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/>
              <a:t>normalizada </a:t>
            </a:r>
            <a:r>
              <a:rPr lang="en-US" sz="1800"/>
              <a:t>BCS, 2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b="1" sz="1800"/>
          </a:p>
        </p:txBody>
      </p:sp>
      <p:sp>
        <p:nvSpPr>
          <p:cNvPr id="409" name="Google Shape;409;p24"/>
          <p:cNvSpPr txBox="1"/>
          <p:nvPr>
            <p:ph type="title"/>
          </p:nvPr>
        </p:nvSpPr>
        <p:spPr>
          <a:xfrm>
            <a:off x="6562400" y="4400175"/>
            <a:ext cx="5399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001</a:t>
            </a:r>
            <a:r>
              <a:rPr lang="en-US" sz="1800"/>
              <a:t>101.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/>
              <a:t>normalizada BCS</a:t>
            </a:r>
            <a:r>
              <a:rPr lang="en-US" sz="1800"/>
              <a:t>, 2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sz="1800"/>
          </a:p>
        </p:txBody>
      </p:sp>
      <p:grpSp>
        <p:nvGrpSpPr>
          <p:cNvPr id="410" name="Google Shape;410;p24"/>
          <p:cNvGrpSpPr/>
          <p:nvPr/>
        </p:nvGrpSpPr>
        <p:grpSpPr>
          <a:xfrm>
            <a:off x="6601425" y="2403950"/>
            <a:ext cx="2530475" cy="918900"/>
            <a:chOff x="4210225" y="4915125"/>
            <a:chExt cx="2530475" cy="918900"/>
          </a:xfrm>
        </p:grpSpPr>
        <p:sp>
          <p:nvSpPr>
            <p:cNvPr id="411" name="Google Shape;411;p24"/>
            <p:cNvSpPr txBox="1"/>
            <p:nvPr/>
          </p:nvSpPr>
          <p:spPr>
            <a:xfrm>
              <a:off x="4210225" y="5219925"/>
              <a:ext cx="11589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+</a:t>
              </a:r>
              <a:r>
                <a:rPr lang="en-US" sz="2400">
                  <a:solidFill>
                    <a:srgbClr val="1155CC"/>
                  </a:solidFill>
                </a:rPr>
                <a:t>0,</a:t>
              </a:r>
              <a:r>
                <a:rPr lang="en-US" sz="2400">
                  <a:solidFill>
                    <a:srgbClr val="1155CC"/>
                  </a:solidFill>
                </a:rPr>
                <a:t>1</a:t>
              </a:r>
              <a:r>
                <a:rPr lang="en-US" sz="2400">
                  <a:solidFill>
                    <a:srgbClr val="38761D"/>
                  </a:solidFill>
                </a:rPr>
                <a:t>11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2" name="Google Shape;412;p24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3" name="Google Shape;413;p24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4" name="Google Shape;414;p24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15" name="Google Shape;415;p24"/>
          <p:cNvGrpSpPr/>
          <p:nvPr/>
        </p:nvGrpSpPr>
        <p:grpSpPr>
          <a:xfrm>
            <a:off x="8377050" y="2417275"/>
            <a:ext cx="2167452" cy="918900"/>
            <a:chOff x="6543900" y="4915132"/>
            <a:chExt cx="2167452" cy="918900"/>
          </a:xfrm>
        </p:grpSpPr>
        <p:sp>
          <p:nvSpPr>
            <p:cNvPr id="416" name="Google Shape;416;p24"/>
            <p:cNvSpPr txBox="1"/>
            <p:nvPr/>
          </p:nvSpPr>
          <p:spPr>
            <a:xfrm>
              <a:off x="6881450" y="5219932"/>
              <a:ext cx="9579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0,875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7" name="Google Shape;417;p24"/>
            <p:cNvSpPr txBox="1"/>
            <p:nvPr/>
          </p:nvSpPr>
          <p:spPr>
            <a:xfrm>
              <a:off x="7686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8" name="Google Shape;418;p24"/>
            <p:cNvSpPr txBox="1"/>
            <p:nvPr/>
          </p:nvSpPr>
          <p:spPr>
            <a:xfrm>
              <a:off x="7915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19" name="Google Shape;419;p24"/>
            <p:cNvSpPr txBox="1"/>
            <p:nvPr/>
          </p:nvSpPr>
          <p:spPr>
            <a:xfrm>
              <a:off x="80906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20" name="Google Shape;420;p24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21" name="Google Shape;421;p24"/>
          <p:cNvGrpSpPr/>
          <p:nvPr/>
        </p:nvGrpSpPr>
        <p:grpSpPr>
          <a:xfrm>
            <a:off x="10097027" y="2704032"/>
            <a:ext cx="1465772" cy="614100"/>
            <a:chOff x="7788477" y="2392714"/>
            <a:chExt cx="1465772" cy="614100"/>
          </a:xfrm>
        </p:grpSpPr>
        <p:sp>
          <p:nvSpPr>
            <p:cNvPr id="422" name="Google Shape;422;p24"/>
            <p:cNvSpPr txBox="1"/>
            <p:nvPr/>
          </p:nvSpPr>
          <p:spPr>
            <a:xfrm>
              <a:off x="8151149" y="2392714"/>
              <a:ext cx="11031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0,875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23" name="Google Shape;423;p24"/>
            <p:cNvSpPr txBox="1"/>
            <p:nvPr/>
          </p:nvSpPr>
          <p:spPr>
            <a:xfrm>
              <a:off x="7788477" y="2404085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424" name="Google Shape;424;p24"/>
          <p:cNvCxnSpPr/>
          <p:nvPr/>
        </p:nvCxnSpPr>
        <p:spPr>
          <a:xfrm flipH="1" rot="10800000">
            <a:off x="6553176" y="3957225"/>
            <a:ext cx="55089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5" name="Google Shape;425;p24"/>
          <p:cNvSpPr txBox="1"/>
          <p:nvPr/>
        </p:nvSpPr>
        <p:spPr>
          <a:xfrm>
            <a:off x="765125" y="5260775"/>
            <a:ext cx="4932900" cy="7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No se puede representar ya que la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no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está normalizada!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26" name="Google Shape;426;p24"/>
          <p:cNvSpPr txBox="1"/>
          <p:nvPr/>
        </p:nvSpPr>
        <p:spPr>
          <a:xfrm>
            <a:off x="6803825" y="3341388"/>
            <a:ext cx="49329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ibre Baskerville"/>
                <a:ea typeface="Libre Baskerville"/>
                <a:cs typeface="Libre Baskerville"/>
                <a:sym typeface="Libre Baskerville"/>
              </a:rPr>
              <a:t>Ojo</a:t>
            </a:r>
            <a:r>
              <a:rPr lang="en-US">
                <a:latin typeface="Libre Baskerville"/>
                <a:ea typeface="Libre Baskerville"/>
                <a:cs typeface="Libre Baskerville"/>
                <a:sym typeface="Libre Baskerville"/>
              </a:rPr>
              <a:t>! Al sacar el bit de signo, </a:t>
            </a:r>
            <a:r>
              <a:rPr b="1" lang="en-US">
                <a:latin typeface="Libre Baskerville"/>
                <a:ea typeface="Libre Baskerville"/>
                <a:cs typeface="Libre Baskerville"/>
                <a:sym typeface="Libre Baskerville"/>
              </a:rPr>
              <a:t>si</a:t>
            </a:r>
            <a:r>
              <a:rPr lang="en-US">
                <a:latin typeface="Libre Baskerville"/>
                <a:ea typeface="Libre Baskerville"/>
                <a:cs typeface="Libre Baskerville"/>
                <a:sym typeface="Libre Baskerville"/>
              </a:rPr>
              <a:t> se encuentra normalizada!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427" name="Google Shape;427;p24"/>
          <p:cNvSpPr txBox="1"/>
          <p:nvPr/>
        </p:nvSpPr>
        <p:spPr>
          <a:xfrm>
            <a:off x="6841175" y="5260775"/>
            <a:ext cx="4932900" cy="11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No se puede representar ya que la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no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está normalizada!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Aún cuando le sacamos el bit de signo!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25"/>
          <p:cNvSpPr txBox="1"/>
          <p:nvPr>
            <p:ph type="title"/>
          </p:nvPr>
        </p:nvSpPr>
        <p:spPr>
          <a:xfrm>
            <a:off x="2092800" y="576775"/>
            <a:ext cx="8006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Mantisa Fraccionaria Normalizada c/ Bit Implícito</a:t>
            </a:r>
            <a:endParaRPr/>
          </a:p>
        </p:txBody>
      </p:sp>
      <p:sp>
        <p:nvSpPr>
          <p:cNvPr id="433" name="Google Shape;433;p25"/>
          <p:cNvSpPr txBox="1"/>
          <p:nvPr/>
        </p:nvSpPr>
        <p:spPr>
          <a:xfrm>
            <a:off x="3762647" y="150831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Definición</a:t>
            </a:r>
            <a:endParaRPr/>
          </a:p>
        </p:txBody>
      </p:sp>
      <p:sp>
        <p:nvSpPr>
          <p:cNvPr id="434" name="Google Shape;434;p25"/>
          <p:cNvSpPr/>
          <p:nvPr/>
        </p:nvSpPr>
        <p:spPr>
          <a:xfrm>
            <a:off x="625950" y="2496475"/>
            <a:ext cx="109401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ndara"/>
              <a:buNone/>
            </a:pPr>
            <a:r>
              <a:rPr lang="en-US" sz="2000"/>
              <a:t>Pensemos, si todas nuestras </a:t>
            </a:r>
            <a:r>
              <a:rPr lang="en-US" sz="2000">
                <a:solidFill>
                  <a:srgbClr val="38761D"/>
                </a:solidFill>
              </a:rPr>
              <a:t>Mantisas</a:t>
            </a:r>
            <a:r>
              <a:rPr lang="en-US" sz="2000"/>
              <a:t> comienzan con </a:t>
            </a:r>
            <a:r>
              <a:rPr lang="en-US" sz="2000">
                <a:solidFill>
                  <a:srgbClr val="1155CC"/>
                </a:solidFill>
              </a:rPr>
              <a:t>0,</a:t>
            </a:r>
            <a:r>
              <a:rPr b="1" lang="en-US" sz="2000">
                <a:solidFill>
                  <a:srgbClr val="1155CC"/>
                </a:solidFill>
              </a:rPr>
              <a:t>1</a:t>
            </a:r>
            <a:r>
              <a:rPr lang="en-US" sz="2000"/>
              <a:t>… ¿Es necesario almacenar ese </a:t>
            </a:r>
            <a:r>
              <a:rPr b="1" lang="en-US" sz="2000"/>
              <a:t>1</a:t>
            </a:r>
            <a:r>
              <a:rPr lang="en-US" sz="2000"/>
              <a:t>?</a:t>
            </a:r>
            <a:endParaRPr b="1" i="0" sz="2000" u="none" cap="none" strike="noStrike"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435" name="Google Shape;435;p25"/>
          <p:cNvSpPr/>
          <p:nvPr/>
        </p:nvSpPr>
        <p:spPr>
          <a:xfrm>
            <a:off x="635025" y="3097050"/>
            <a:ext cx="82236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2000"/>
              <a:t>Podría tener un bit más en la mantisa!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Calibri"/>
              <a:buNone/>
            </a:pPr>
            <a:r>
              <a:t/>
            </a:r>
            <a:endParaRPr sz="2000"/>
          </a:p>
        </p:txBody>
      </p:sp>
      <p:sp>
        <p:nvSpPr>
          <p:cNvPr id="436" name="Google Shape;436;p25"/>
          <p:cNvSpPr/>
          <p:nvPr/>
        </p:nvSpPr>
        <p:spPr>
          <a:xfrm>
            <a:off x="635025" y="5278325"/>
            <a:ext cx="93480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/>
              <a:t>Así nace la </a:t>
            </a:r>
            <a:r>
              <a:rPr b="1" lang="en-US" sz="1800"/>
              <a:t>Mantisa Fraccionaria Normalizada con Bit Implícito!</a:t>
            </a:r>
            <a:r>
              <a:rPr lang="en-US" sz="1800"/>
              <a:t> Donde </a:t>
            </a:r>
            <a:r>
              <a:rPr b="1" lang="en-US" sz="1800"/>
              <a:t>todas las mantisas</a:t>
            </a:r>
            <a:r>
              <a:rPr lang="en-US" sz="1800"/>
              <a:t> comienzan con </a:t>
            </a:r>
            <a:r>
              <a:rPr b="1" lang="en-US" sz="1800">
                <a:solidFill>
                  <a:srgbClr val="1155CC"/>
                </a:solidFill>
              </a:rPr>
              <a:t>0,1 </a:t>
            </a:r>
            <a:r>
              <a:rPr lang="en-US" sz="1800"/>
              <a:t>aún cuando la Mantisa no arranca con 1</a:t>
            </a:r>
            <a:endParaRPr/>
          </a:p>
        </p:txBody>
      </p:sp>
      <p:grpSp>
        <p:nvGrpSpPr>
          <p:cNvPr id="437" name="Google Shape;437;p25"/>
          <p:cNvGrpSpPr/>
          <p:nvPr/>
        </p:nvGrpSpPr>
        <p:grpSpPr>
          <a:xfrm>
            <a:off x="4426500" y="3870044"/>
            <a:ext cx="2805600" cy="1049400"/>
            <a:chOff x="4426500" y="3322475"/>
            <a:chExt cx="2805600" cy="1049400"/>
          </a:xfrm>
        </p:grpSpPr>
        <p:sp>
          <p:nvSpPr>
            <p:cNvPr id="438" name="Google Shape;438;p25"/>
            <p:cNvSpPr txBox="1"/>
            <p:nvPr/>
          </p:nvSpPr>
          <p:spPr>
            <a:xfrm>
              <a:off x="4959900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</a:t>
              </a:r>
              <a:endParaRPr sz="3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39" name="Google Shape;439;p25"/>
            <p:cNvSpPr txBox="1"/>
            <p:nvPr/>
          </p:nvSpPr>
          <p:spPr>
            <a:xfrm>
              <a:off x="5504173" y="37580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*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40" name="Google Shape;440;p25"/>
            <p:cNvSpPr txBox="1"/>
            <p:nvPr/>
          </p:nvSpPr>
          <p:spPr>
            <a:xfrm>
              <a:off x="6015327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B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41" name="Google Shape;441;p25"/>
            <p:cNvSpPr txBox="1"/>
            <p:nvPr/>
          </p:nvSpPr>
          <p:spPr>
            <a:xfrm>
              <a:off x="6407700" y="3322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</a:t>
              </a:r>
              <a:endParaRPr sz="3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42" name="Google Shape;442;p25"/>
            <p:cNvSpPr txBox="1"/>
            <p:nvPr/>
          </p:nvSpPr>
          <p:spPr>
            <a:xfrm>
              <a:off x="4426500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1155CC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0,1</a:t>
              </a:r>
              <a:endParaRPr sz="30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26"/>
          <p:cNvSpPr txBox="1"/>
          <p:nvPr/>
        </p:nvSpPr>
        <p:spPr>
          <a:xfrm>
            <a:off x="3648001" y="1060775"/>
            <a:ext cx="4896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Ej. Mantisa Fraccionaria Normalizada con Bit Implícito</a:t>
            </a:r>
            <a:endParaRPr/>
          </a:p>
        </p:txBody>
      </p:sp>
      <p:sp>
        <p:nvSpPr>
          <p:cNvPr id="448" name="Google Shape;448;p26"/>
          <p:cNvSpPr txBox="1"/>
          <p:nvPr>
            <p:ph type="title"/>
          </p:nvPr>
        </p:nvSpPr>
        <p:spPr>
          <a:xfrm>
            <a:off x="3132300" y="370475"/>
            <a:ext cx="5927400" cy="6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449" name="Google Shape;449;p26"/>
          <p:cNvSpPr txBox="1"/>
          <p:nvPr>
            <p:ph type="title"/>
          </p:nvPr>
        </p:nvSpPr>
        <p:spPr>
          <a:xfrm>
            <a:off x="314000" y="1783000"/>
            <a:ext cx="5853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1000101. 4 bits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1155CC"/>
                </a:solidFill>
              </a:rPr>
              <a:t>fraccionaria </a:t>
            </a:r>
            <a:r>
              <a:rPr lang="en-US" sz="1800">
                <a:solidFill>
                  <a:srgbClr val="000000"/>
                </a:solidFill>
              </a:rPr>
              <a:t>normalizada con </a:t>
            </a:r>
            <a:r>
              <a:rPr b="1" lang="en-US" sz="1800">
                <a:solidFill>
                  <a:srgbClr val="000000"/>
                </a:solidFill>
              </a:rPr>
              <a:t>Bit Implícito</a:t>
            </a:r>
            <a:r>
              <a:rPr lang="en-US" sz="1800">
                <a:solidFill>
                  <a:srgbClr val="000000"/>
                </a:solidFill>
              </a:rPr>
              <a:t> </a:t>
            </a:r>
            <a:r>
              <a:rPr lang="en-US" sz="1800"/>
              <a:t>BSS,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BCS</a:t>
            </a:r>
            <a:endParaRPr b="1" sz="1800"/>
          </a:p>
        </p:txBody>
      </p:sp>
      <p:cxnSp>
        <p:nvCxnSpPr>
          <p:cNvPr id="450" name="Google Shape;450;p26"/>
          <p:cNvCxnSpPr/>
          <p:nvPr/>
        </p:nvCxnSpPr>
        <p:spPr>
          <a:xfrm>
            <a:off x="6445675" y="2012250"/>
            <a:ext cx="0" cy="389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51" name="Google Shape;451;p26"/>
          <p:cNvGrpSpPr/>
          <p:nvPr/>
        </p:nvGrpSpPr>
        <p:grpSpPr>
          <a:xfrm>
            <a:off x="267750" y="2632550"/>
            <a:ext cx="2539550" cy="918900"/>
            <a:chOff x="4124950" y="4915125"/>
            <a:chExt cx="2539550" cy="918900"/>
          </a:xfrm>
        </p:grpSpPr>
        <p:sp>
          <p:nvSpPr>
            <p:cNvPr id="452" name="Google Shape;452;p26"/>
            <p:cNvSpPr txBox="1"/>
            <p:nvPr/>
          </p:nvSpPr>
          <p:spPr>
            <a:xfrm>
              <a:off x="4124950" y="5219925"/>
              <a:ext cx="13521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1155CC"/>
                  </a:solidFill>
                </a:rPr>
                <a:t>0,1</a:t>
              </a:r>
              <a:r>
                <a:rPr lang="en-US" sz="2000">
                  <a:solidFill>
                    <a:srgbClr val="38761D"/>
                  </a:solidFill>
                </a:rPr>
                <a:t>1000</a:t>
              </a:r>
              <a:endParaRPr sz="2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53" name="Google Shape;453;p26"/>
            <p:cNvSpPr txBox="1"/>
            <p:nvPr/>
          </p:nvSpPr>
          <p:spPr>
            <a:xfrm>
              <a:off x="50961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*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54" name="Google Shape;454;p26"/>
            <p:cNvSpPr txBox="1"/>
            <p:nvPr/>
          </p:nvSpPr>
          <p:spPr>
            <a:xfrm>
              <a:off x="54009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2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55" name="Google Shape;455;p26"/>
            <p:cNvSpPr txBox="1"/>
            <p:nvPr/>
          </p:nvSpPr>
          <p:spPr>
            <a:xfrm>
              <a:off x="56295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C00000"/>
                  </a:solidFill>
                </a:rPr>
                <a:t>101</a:t>
              </a:r>
              <a:endParaRPr sz="2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56" name="Google Shape;456;p26"/>
          <p:cNvGrpSpPr/>
          <p:nvPr/>
        </p:nvGrpSpPr>
        <p:grpSpPr>
          <a:xfrm>
            <a:off x="2128650" y="2645875"/>
            <a:ext cx="1938852" cy="918900"/>
            <a:chOff x="6543900" y="4915132"/>
            <a:chExt cx="1938852" cy="918900"/>
          </a:xfrm>
        </p:grpSpPr>
        <p:sp>
          <p:nvSpPr>
            <p:cNvPr id="457" name="Google Shape;457;p26"/>
            <p:cNvSpPr txBox="1"/>
            <p:nvPr/>
          </p:nvSpPr>
          <p:spPr>
            <a:xfrm>
              <a:off x="6884175" y="5219932"/>
              <a:ext cx="8028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38761D"/>
                  </a:solidFill>
                </a:rPr>
                <a:t>0,75</a:t>
              </a:r>
              <a:endParaRPr sz="2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58" name="Google Shape;458;p26"/>
            <p:cNvSpPr txBox="1"/>
            <p:nvPr/>
          </p:nvSpPr>
          <p:spPr>
            <a:xfrm>
              <a:off x="7458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*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59" name="Google Shape;459;p26"/>
            <p:cNvSpPr txBox="1"/>
            <p:nvPr/>
          </p:nvSpPr>
          <p:spPr>
            <a:xfrm>
              <a:off x="76869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2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0" name="Google Shape;460;p26"/>
            <p:cNvSpPr txBox="1"/>
            <p:nvPr/>
          </p:nvSpPr>
          <p:spPr>
            <a:xfrm>
              <a:off x="78620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C00000"/>
                  </a:solidFill>
                </a:rPr>
                <a:t>-1</a:t>
              </a:r>
              <a:endParaRPr sz="2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1" name="Google Shape;461;p26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=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62" name="Google Shape;462;p26"/>
          <p:cNvGrpSpPr/>
          <p:nvPr/>
        </p:nvGrpSpPr>
        <p:grpSpPr>
          <a:xfrm>
            <a:off x="3599196" y="2950675"/>
            <a:ext cx="1779954" cy="614100"/>
            <a:chOff x="3522996" y="3026875"/>
            <a:chExt cx="1779954" cy="614100"/>
          </a:xfrm>
        </p:grpSpPr>
        <p:sp>
          <p:nvSpPr>
            <p:cNvPr id="463" name="Google Shape;463;p26"/>
            <p:cNvSpPr txBox="1"/>
            <p:nvPr/>
          </p:nvSpPr>
          <p:spPr>
            <a:xfrm>
              <a:off x="3837100" y="3026875"/>
              <a:ext cx="8823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38761D"/>
                  </a:solidFill>
                </a:rPr>
                <a:t>0,75</a:t>
              </a:r>
              <a:endParaRPr sz="2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4" name="Google Shape;464;p26"/>
            <p:cNvSpPr txBox="1"/>
            <p:nvPr/>
          </p:nvSpPr>
          <p:spPr>
            <a:xfrm>
              <a:off x="44146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*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5" name="Google Shape;465;p26"/>
            <p:cNvSpPr txBox="1"/>
            <p:nvPr/>
          </p:nvSpPr>
          <p:spPr>
            <a:xfrm>
              <a:off x="4643250" y="3026875"/>
              <a:ext cx="6597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0,5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6" name="Google Shape;466;p26"/>
            <p:cNvSpPr txBox="1"/>
            <p:nvPr/>
          </p:nvSpPr>
          <p:spPr>
            <a:xfrm>
              <a:off x="35229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=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67" name="Google Shape;467;p26"/>
          <p:cNvGrpSpPr/>
          <p:nvPr/>
        </p:nvGrpSpPr>
        <p:grpSpPr>
          <a:xfrm>
            <a:off x="5231600" y="2922225"/>
            <a:ext cx="1369775" cy="614100"/>
            <a:chOff x="8104650" y="2382307"/>
            <a:chExt cx="1369775" cy="614100"/>
          </a:xfrm>
        </p:grpSpPr>
        <p:sp>
          <p:nvSpPr>
            <p:cNvPr id="468" name="Google Shape;468;p26"/>
            <p:cNvSpPr txBox="1"/>
            <p:nvPr/>
          </p:nvSpPr>
          <p:spPr>
            <a:xfrm>
              <a:off x="8391125" y="2382307"/>
              <a:ext cx="10833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000"/>
                <a:t>0,375</a:t>
              </a:r>
              <a:endParaRPr b="1"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69" name="Google Shape;469;p26"/>
            <p:cNvSpPr txBox="1"/>
            <p:nvPr/>
          </p:nvSpPr>
          <p:spPr>
            <a:xfrm>
              <a:off x="81046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/>
                <a:t>= 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470" name="Google Shape;470;p26"/>
          <p:cNvSpPr txBox="1"/>
          <p:nvPr>
            <p:ph type="title"/>
          </p:nvPr>
        </p:nvSpPr>
        <p:spPr>
          <a:xfrm>
            <a:off x="6562400" y="1783000"/>
            <a:ext cx="5399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US" sz="1800"/>
              <a:t>0</a:t>
            </a:r>
            <a:r>
              <a:rPr lang="en-US" sz="1800"/>
              <a:t>1</a:t>
            </a:r>
            <a:r>
              <a:rPr lang="en-US" sz="1800"/>
              <a:t>100. 2 bits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/>
              <a:t>normalizada </a:t>
            </a:r>
            <a:r>
              <a:rPr lang="en-US" sz="1800"/>
              <a:t>con </a:t>
            </a:r>
            <a:r>
              <a:rPr b="1" lang="en-US" sz="1800"/>
              <a:t>Bit Implícito </a:t>
            </a:r>
            <a:r>
              <a:rPr lang="en-US" sz="1800"/>
              <a:t>B</a:t>
            </a:r>
            <a:r>
              <a:rPr lang="en-US" sz="1800"/>
              <a:t>S</a:t>
            </a:r>
            <a:r>
              <a:rPr lang="en-US" sz="1800"/>
              <a:t>S,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b="1" sz="1800"/>
          </a:p>
        </p:txBody>
      </p:sp>
      <p:grpSp>
        <p:nvGrpSpPr>
          <p:cNvPr id="471" name="Google Shape;471;p26"/>
          <p:cNvGrpSpPr/>
          <p:nvPr/>
        </p:nvGrpSpPr>
        <p:grpSpPr>
          <a:xfrm>
            <a:off x="7096500" y="2591766"/>
            <a:ext cx="2378075" cy="918900"/>
            <a:chOff x="4362625" y="4915125"/>
            <a:chExt cx="2378075" cy="918900"/>
          </a:xfrm>
        </p:grpSpPr>
        <p:sp>
          <p:nvSpPr>
            <p:cNvPr id="472" name="Google Shape;472;p26"/>
            <p:cNvSpPr txBox="1"/>
            <p:nvPr/>
          </p:nvSpPr>
          <p:spPr>
            <a:xfrm>
              <a:off x="4362625" y="5219925"/>
              <a:ext cx="11589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1155CC"/>
                  </a:solidFill>
                </a:rPr>
                <a:t>0,1</a:t>
              </a:r>
              <a:r>
                <a:rPr lang="en-US" sz="2400">
                  <a:solidFill>
                    <a:srgbClr val="38761D"/>
                  </a:solidFill>
                </a:rPr>
                <a:t>0</a:t>
              </a:r>
              <a:r>
                <a:rPr lang="en-US" sz="2400">
                  <a:solidFill>
                    <a:srgbClr val="38761D"/>
                  </a:solidFill>
                </a:rPr>
                <a:t>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3" name="Google Shape;473;p26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4" name="Google Shape;474;p26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5" name="Google Shape;475;p26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</a:t>
              </a:r>
              <a:r>
                <a:rPr lang="en-US" sz="2400">
                  <a:solidFill>
                    <a:srgbClr val="C00000"/>
                  </a:solidFill>
                </a:rPr>
                <a:t>00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76" name="Google Shape;476;p26"/>
          <p:cNvGrpSpPr/>
          <p:nvPr/>
        </p:nvGrpSpPr>
        <p:grpSpPr>
          <a:xfrm>
            <a:off x="8719725" y="2605091"/>
            <a:ext cx="2167452" cy="918900"/>
            <a:chOff x="6543900" y="4915132"/>
            <a:chExt cx="2167452" cy="918900"/>
          </a:xfrm>
        </p:grpSpPr>
        <p:sp>
          <p:nvSpPr>
            <p:cNvPr id="477" name="Google Shape;477;p26"/>
            <p:cNvSpPr txBox="1"/>
            <p:nvPr/>
          </p:nvSpPr>
          <p:spPr>
            <a:xfrm>
              <a:off x="6881450" y="5219932"/>
              <a:ext cx="9579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</a:t>
              </a:r>
              <a:r>
                <a:rPr lang="en-US" sz="2400">
                  <a:solidFill>
                    <a:srgbClr val="38761D"/>
                  </a:solidFill>
                </a:rPr>
                <a:t>625 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8" name="Google Shape;478;p26"/>
            <p:cNvSpPr txBox="1"/>
            <p:nvPr/>
          </p:nvSpPr>
          <p:spPr>
            <a:xfrm>
              <a:off x="7686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79" name="Google Shape;479;p26"/>
            <p:cNvSpPr txBox="1"/>
            <p:nvPr/>
          </p:nvSpPr>
          <p:spPr>
            <a:xfrm>
              <a:off x="7915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80" name="Google Shape;480;p26"/>
            <p:cNvSpPr txBox="1"/>
            <p:nvPr/>
          </p:nvSpPr>
          <p:spPr>
            <a:xfrm>
              <a:off x="80906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4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81" name="Google Shape;481;p26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82" name="Google Shape;482;p26"/>
          <p:cNvGrpSpPr/>
          <p:nvPr/>
        </p:nvGrpSpPr>
        <p:grpSpPr>
          <a:xfrm>
            <a:off x="10439779" y="2891859"/>
            <a:ext cx="987910" cy="614100"/>
            <a:chOff x="7788477" y="2392714"/>
            <a:chExt cx="1588280" cy="614100"/>
          </a:xfrm>
        </p:grpSpPr>
        <p:sp>
          <p:nvSpPr>
            <p:cNvPr id="483" name="Google Shape;483;p26"/>
            <p:cNvSpPr txBox="1"/>
            <p:nvPr/>
          </p:nvSpPr>
          <p:spPr>
            <a:xfrm>
              <a:off x="8273657" y="2392714"/>
              <a:ext cx="11031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10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84" name="Google Shape;484;p26"/>
            <p:cNvSpPr txBox="1"/>
            <p:nvPr/>
          </p:nvSpPr>
          <p:spPr>
            <a:xfrm>
              <a:off x="7788477" y="2404085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485" name="Google Shape;485;p26"/>
          <p:cNvSpPr txBox="1"/>
          <p:nvPr/>
        </p:nvSpPr>
        <p:spPr>
          <a:xfrm>
            <a:off x="6795650" y="4063850"/>
            <a:ext cx="4932900" cy="11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Ya no me interesa que arranque en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porque sé que implícitamente hay un </a:t>
            </a:r>
            <a:r>
              <a:rPr lang="en-US" sz="18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0,1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delante!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27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491" name="Google Shape;491;p27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494" name="Google Shape;494;p27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495" name="Google Shape;495;p27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497" name="Google Shape;497;p27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498" name="Google Shape;498;p27"/>
          <p:cNvSpPr txBox="1"/>
          <p:nvPr/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252738"/>
                </a:solidFill>
              </a:rPr>
              <a:t>Punto Flotante</a:t>
            </a:r>
            <a:endParaRPr sz="6000">
              <a:solidFill>
                <a:srgbClr val="000000"/>
              </a:solidFill>
            </a:endParaRPr>
          </a:p>
        </p:txBody>
      </p:sp>
      <p:sp>
        <p:nvSpPr>
          <p:cNvPr id="499" name="Google Shape;499;p27"/>
          <p:cNvSpPr txBox="1"/>
          <p:nvPr/>
        </p:nvSpPr>
        <p:spPr>
          <a:xfrm>
            <a:off x="1524000" y="3602042"/>
            <a:ext cx="9144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Rango y Resolución</a:t>
            </a:r>
            <a:endParaRPr sz="24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28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Rango de representación</a:t>
            </a:r>
            <a:endParaRPr/>
          </a:p>
        </p:txBody>
      </p:sp>
      <p:sp>
        <p:nvSpPr>
          <p:cNvPr id="505" name="Google Shape;505;p28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grpSp>
        <p:nvGrpSpPr>
          <p:cNvPr id="506" name="Google Shape;506;p28"/>
          <p:cNvGrpSpPr/>
          <p:nvPr/>
        </p:nvGrpSpPr>
        <p:grpSpPr>
          <a:xfrm>
            <a:off x="1352700" y="3244650"/>
            <a:ext cx="9486600" cy="368700"/>
            <a:chOff x="1352700" y="3244650"/>
            <a:chExt cx="9486600" cy="368700"/>
          </a:xfrm>
        </p:grpSpPr>
        <p:grpSp>
          <p:nvGrpSpPr>
            <p:cNvPr id="507" name="Google Shape;507;p28"/>
            <p:cNvGrpSpPr/>
            <p:nvPr/>
          </p:nvGrpSpPr>
          <p:grpSpPr>
            <a:xfrm>
              <a:off x="1352700" y="3419100"/>
              <a:ext cx="9486600" cy="19800"/>
              <a:chOff x="1241125" y="3576025"/>
              <a:chExt cx="9486600" cy="19800"/>
            </a:xfrm>
          </p:grpSpPr>
          <p:cxnSp>
            <p:nvCxnSpPr>
              <p:cNvPr id="508" name="Google Shape;508;p28"/>
              <p:cNvCxnSpPr/>
              <p:nvPr/>
            </p:nvCxnSpPr>
            <p:spPr>
              <a:xfrm flipH="1" rot="10800000">
                <a:off x="55083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09" name="Google Shape;509;p28"/>
              <p:cNvCxnSpPr/>
              <p:nvPr/>
            </p:nvCxnSpPr>
            <p:spPr>
              <a:xfrm rot="10800000">
                <a:off x="12411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cxnSp>
          <p:nvCxnSpPr>
            <p:cNvPr id="510" name="Google Shape;510;p28"/>
            <p:cNvCxnSpPr/>
            <p:nvPr/>
          </p:nvCxnSpPr>
          <p:spPr>
            <a:xfrm>
              <a:off x="6096000" y="3244650"/>
              <a:ext cx="0" cy="368700"/>
            </a:xfrm>
            <a:prstGeom prst="straightConnector1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11" name="Google Shape;511;p28"/>
          <p:cNvGrpSpPr/>
          <p:nvPr/>
        </p:nvGrpSpPr>
        <p:grpSpPr>
          <a:xfrm flipH="1">
            <a:off x="9693150" y="2076700"/>
            <a:ext cx="2335800" cy="1128025"/>
            <a:chOff x="-108250" y="2076700"/>
            <a:chExt cx="2335800" cy="1128025"/>
          </a:xfrm>
        </p:grpSpPr>
        <p:cxnSp>
          <p:nvCxnSpPr>
            <p:cNvPr id="512" name="Google Shape;512;p28"/>
            <p:cNvCxnSpPr/>
            <p:nvPr/>
          </p:nvCxnSpPr>
          <p:spPr>
            <a:xfrm>
              <a:off x="947550" y="2485325"/>
              <a:ext cx="317400" cy="7194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13" name="Google Shape;513;p28"/>
            <p:cNvSpPr txBox="1"/>
            <p:nvPr/>
          </p:nvSpPr>
          <p:spPr>
            <a:xfrm>
              <a:off x="-108250" y="2076700"/>
              <a:ext cx="23358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Máximo Positivo</a:t>
              </a:r>
              <a:endParaRPr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14" name="Google Shape;514;p28"/>
          <p:cNvGrpSpPr/>
          <p:nvPr/>
        </p:nvGrpSpPr>
        <p:grpSpPr>
          <a:xfrm>
            <a:off x="3712200" y="2076700"/>
            <a:ext cx="2335800" cy="1277425"/>
            <a:chOff x="130800" y="2076700"/>
            <a:chExt cx="2335800" cy="1277425"/>
          </a:xfrm>
        </p:grpSpPr>
        <p:cxnSp>
          <p:nvCxnSpPr>
            <p:cNvPr id="515" name="Google Shape;515;p28"/>
            <p:cNvCxnSpPr/>
            <p:nvPr/>
          </p:nvCxnSpPr>
          <p:spPr>
            <a:xfrm>
              <a:off x="1186600" y="2485325"/>
              <a:ext cx="1202400" cy="8688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16" name="Google Shape;516;p28"/>
            <p:cNvSpPr txBox="1"/>
            <p:nvPr/>
          </p:nvSpPr>
          <p:spPr>
            <a:xfrm>
              <a:off x="130800" y="2076700"/>
              <a:ext cx="23358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EB641B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Máximo</a:t>
              </a:r>
              <a:r>
                <a:rPr lang="en-US" sz="1800">
                  <a:solidFill>
                    <a:srgbClr val="EB641B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Negativo</a:t>
              </a:r>
              <a:endParaRPr sz="1800">
                <a:solidFill>
                  <a:srgbClr val="EB641B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17" name="Google Shape;517;p28"/>
          <p:cNvGrpSpPr/>
          <p:nvPr/>
        </p:nvGrpSpPr>
        <p:grpSpPr>
          <a:xfrm flipH="1">
            <a:off x="6150600" y="2076700"/>
            <a:ext cx="2335800" cy="1277425"/>
            <a:chOff x="130800" y="2076700"/>
            <a:chExt cx="2335800" cy="1277425"/>
          </a:xfrm>
        </p:grpSpPr>
        <p:cxnSp>
          <p:nvCxnSpPr>
            <p:cNvPr id="518" name="Google Shape;518;p28"/>
            <p:cNvCxnSpPr/>
            <p:nvPr/>
          </p:nvCxnSpPr>
          <p:spPr>
            <a:xfrm>
              <a:off x="1186600" y="2485325"/>
              <a:ext cx="1202400" cy="8688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19" name="Google Shape;519;p28"/>
            <p:cNvSpPr txBox="1"/>
            <p:nvPr/>
          </p:nvSpPr>
          <p:spPr>
            <a:xfrm>
              <a:off x="130800" y="2076700"/>
              <a:ext cx="23358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accent6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Mínimo</a:t>
              </a:r>
              <a:r>
                <a:rPr lang="en-US" sz="1800">
                  <a:solidFill>
                    <a:schemeClr val="accent6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Positivo</a:t>
              </a:r>
              <a:endParaRPr sz="18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20" name="Google Shape;520;p28"/>
          <p:cNvGrpSpPr/>
          <p:nvPr/>
        </p:nvGrpSpPr>
        <p:grpSpPr>
          <a:xfrm>
            <a:off x="130800" y="2076700"/>
            <a:ext cx="2335800" cy="1128025"/>
            <a:chOff x="130800" y="2076700"/>
            <a:chExt cx="2335800" cy="1128025"/>
          </a:xfrm>
        </p:grpSpPr>
        <p:cxnSp>
          <p:nvCxnSpPr>
            <p:cNvPr id="521" name="Google Shape;521;p28"/>
            <p:cNvCxnSpPr/>
            <p:nvPr/>
          </p:nvCxnSpPr>
          <p:spPr>
            <a:xfrm>
              <a:off x="1186600" y="2485325"/>
              <a:ext cx="317400" cy="7194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22" name="Google Shape;522;p28"/>
            <p:cNvSpPr txBox="1"/>
            <p:nvPr/>
          </p:nvSpPr>
          <p:spPr>
            <a:xfrm>
              <a:off x="130800" y="2076700"/>
              <a:ext cx="23358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Mínimo Negativo</a:t>
              </a:r>
              <a:endParaRPr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523" name="Google Shape;523;p28"/>
          <p:cNvSpPr txBox="1"/>
          <p:nvPr/>
        </p:nvSpPr>
        <p:spPr>
          <a:xfrm>
            <a:off x="196500" y="4244925"/>
            <a:ext cx="9367200" cy="16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 mi sistema de representación tiene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bits…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Puedo representar 2^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números (igual que en Punto Fijo!)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El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rango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va a ser [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;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]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24" name="Google Shape;524;p28"/>
          <p:cNvSpPr txBox="1"/>
          <p:nvPr/>
        </p:nvSpPr>
        <p:spPr>
          <a:xfrm>
            <a:off x="1311750" y="6095975"/>
            <a:ext cx="95685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latin typeface="Libre Baskerville"/>
                <a:ea typeface="Libre Baskerville"/>
                <a:cs typeface="Libre Baskerville"/>
                <a:sym typeface="Libre Baskerville"/>
              </a:rPr>
              <a:t>Ojo! </a:t>
            </a:r>
            <a:r>
              <a:rPr lang="en-US">
                <a:latin typeface="Libre Baskerville"/>
                <a:ea typeface="Libre Baskerville"/>
                <a:cs typeface="Libre Baskerville"/>
                <a:sym typeface="Libre Baskerville"/>
              </a:rPr>
              <a:t>Pongo </a:t>
            </a:r>
            <a:r>
              <a:rPr lang="en-US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</a:t>
            </a:r>
            <a:r>
              <a:rPr lang="en-US">
                <a:latin typeface="Libre Baskerville"/>
                <a:ea typeface="Libre Baskerville"/>
                <a:cs typeface="Libre Baskerville"/>
                <a:sym typeface="Libre Baskerville"/>
              </a:rPr>
              <a:t> y no </a:t>
            </a:r>
            <a:r>
              <a:rPr lang="en-US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r>
              <a:rPr lang="en-US">
                <a:latin typeface="Libre Baskerville"/>
                <a:ea typeface="Libre Baskerville"/>
                <a:cs typeface="Libre Baskerville"/>
                <a:sym typeface="Libre Baskerville"/>
              </a:rPr>
              <a:t> porque en algunos sistemas no tenemos números negativos</a:t>
            </a:r>
            <a:endParaRPr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29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Rango de representación con número </a:t>
            </a:r>
            <a:r>
              <a:rPr b="1"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sin</a:t>
            </a: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signo!</a:t>
            </a:r>
            <a:endParaRPr/>
          </a:p>
        </p:txBody>
      </p:sp>
      <p:sp>
        <p:nvSpPr>
          <p:cNvPr id="530" name="Google Shape;530;p29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531" name="Google Shape;531;p29"/>
          <p:cNvSpPr txBox="1"/>
          <p:nvPr/>
        </p:nvSpPr>
        <p:spPr>
          <a:xfrm>
            <a:off x="206475" y="1754750"/>
            <a:ext cx="93672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 MínMantisaPositiva y MínExponenteNegativo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MáxMantisaPositiva y MáxExponentePositivo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2" name="Google Shape;532;p29"/>
          <p:cNvSpPr txBox="1"/>
          <p:nvPr/>
        </p:nvSpPr>
        <p:spPr>
          <a:xfrm>
            <a:off x="206475" y="3419000"/>
            <a:ext cx="79641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8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 Positiva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</a:t>
            </a:r>
            <a:r>
              <a:rPr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00000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(0)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111 (-3)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🠲 0 * 2^(-3) =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endParaRPr b="1"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33" name="Google Shape;533;p29"/>
          <p:cNvSpPr txBox="1"/>
          <p:nvPr/>
        </p:nvSpPr>
        <p:spPr>
          <a:xfrm>
            <a:off x="206475" y="4865675"/>
            <a:ext cx="79641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Máxima Positiva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</a:t>
            </a:r>
            <a:r>
              <a:rPr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 (31)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011 (3)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🠲 31 * 2^3 = 31 * 8 = </a:t>
            </a:r>
            <a:r>
              <a:rPr b="1"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248</a:t>
            </a:r>
            <a:endParaRPr b="1"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534" name="Google Shape;534;p29"/>
          <p:cNvGrpSpPr/>
          <p:nvPr/>
        </p:nvGrpSpPr>
        <p:grpSpPr>
          <a:xfrm>
            <a:off x="206475" y="2739225"/>
            <a:ext cx="9367200" cy="559400"/>
            <a:chOff x="206475" y="2739225"/>
            <a:chExt cx="9367200" cy="559400"/>
          </a:xfrm>
        </p:grpSpPr>
        <p:sp>
          <p:nvSpPr>
            <p:cNvPr id="535" name="Google Shape;535;p29"/>
            <p:cNvSpPr txBox="1"/>
            <p:nvPr/>
          </p:nvSpPr>
          <p:spPr>
            <a:xfrm>
              <a:off x="206475" y="2793125"/>
              <a:ext cx="93672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Ejemplo: 5 bits de mantisa BSS y 3 de exponente BCS</a:t>
              </a:r>
              <a:endParaRPr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cxnSp>
          <p:nvCxnSpPr>
            <p:cNvPr id="536" name="Google Shape;536;p29"/>
            <p:cNvCxnSpPr/>
            <p:nvPr/>
          </p:nvCxnSpPr>
          <p:spPr>
            <a:xfrm flipH="1" rot="10800000">
              <a:off x="304776" y="2739225"/>
              <a:ext cx="7853100" cy="3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37" name="Google Shape;537;p29"/>
          <p:cNvSpPr txBox="1"/>
          <p:nvPr/>
        </p:nvSpPr>
        <p:spPr>
          <a:xfrm>
            <a:off x="9134150" y="5807125"/>
            <a:ext cx="25584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Rango: [</a:t>
            </a:r>
            <a:r>
              <a:rPr lang="en-US"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; </a:t>
            </a:r>
            <a:r>
              <a:rPr lang="en-US"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248</a:t>
            </a: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]</a:t>
            </a:r>
            <a:endParaRPr sz="24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30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Rango de representación con número </a:t>
            </a:r>
            <a:r>
              <a:rPr b="1"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con</a:t>
            </a: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signo!</a:t>
            </a:r>
            <a:endParaRPr/>
          </a:p>
        </p:txBody>
      </p:sp>
      <p:sp>
        <p:nvSpPr>
          <p:cNvPr id="543" name="Google Shape;543;p30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544" name="Google Shape;544;p30"/>
          <p:cNvSpPr txBox="1"/>
          <p:nvPr/>
        </p:nvSpPr>
        <p:spPr>
          <a:xfrm>
            <a:off x="206475" y="1754750"/>
            <a:ext cx="9367200" cy="9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 MínMantisaNegativa y MáxExponentePositivo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MáxMantisaPositiva y MáxExponentePositivo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5" name="Google Shape;545;p30"/>
          <p:cNvSpPr txBox="1"/>
          <p:nvPr/>
        </p:nvSpPr>
        <p:spPr>
          <a:xfrm>
            <a:off x="206475" y="3419000"/>
            <a:ext cx="79641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 Negativa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</a:t>
            </a:r>
            <a:r>
              <a:rPr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11111 (-15)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111 (7)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🠲</a:t>
            </a:r>
            <a:r>
              <a:rPr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-15 * 2^7 = -15 * 128 = </a:t>
            </a:r>
            <a:r>
              <a:rPr b="1"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−1920</a:t>
            </a:r>
            <a:endParaRPr b="1"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46" name="Google Shape;546;p30"/>
          <p:cNvSpPr txBox="1"/>
          <p:nvPr/>
        </p:nvSpPr>
        <p:spPr>
          <a:xfrm>
            <a:off x="206475" y="4865675"/>
            <a:ext cx="79641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Máxima Positiva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</a:t>
            </a:r>
            <a:r>
              <a:rPr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 (15)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111 (7)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🠲 15 * 2^7 = 15 * 128 = </a:t>
            </a:r>
            <a:r>
              <a:rPr b="1"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1920</a:t>
            </a:r>
            <a:endParaRPr b="1"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547" name="Google Shape;547;p30"/>
          <p:cNvGrpSpPr/>
          <p:nvPr/>
        </p:nvGrpSpPr>
        <p:grpSpPr>
          <a:xfrm>
            <a:off x="206475" y="2739225"/>
            <a:ext cx="9367200" cy="559400"/>
            <a:chOff x="206475" y="2739225"/>
            <a:chExt cx="9367200" cy="559400"/>
          </a:xfrm>
        </p:grpSpPr>
        <p:sp>
          <p:nvSpPr>
            <p:cNvPr id="548" name="Google Shape;548;p30"/>
            <p:cNvSpPr txBox="1"/>
            <p:nvPr/>
          </p:nvSpPr>
          <p:spPr>
            <a:xfrm>
              <a:off x="206475" y="2793125"/>
              <a:ext cx="9367200" cy="50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Ejemplo: 5 bits de mantisa BCS y 3 de exponente BSS</a:t>
              </a:r>
              <a:endParaRPr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cxnSp>
          <p:nvCxnSpPr>
            <p:cNvPr id="549" name="Google Shape;549;p30"/>
            <p:cNvCxnSpPr/>
            <p:nvPr/>
          </p:nvCxnSpPr>
          <p:spPr>
            <a:xfrm flipH="1" rot="10800000">
              <a:off x="304776" y="2739225"/>
              <a:ext cx="7853100" cy="3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50" name="Google Shape;550;p30"/>
          <p:cNvSpPr txBox="1"/>
          <p:nvPr/>
        </p:nvSpPr>
        <p:spPr>
          <a:xfrm>
            <a:off x="8170650" y="5807125"/>
            <a:ext cx="34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Rango: [</a:t>
            </a:r>
            <a:r>
              <a:rPr lang="en-US"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-1920</a:t>
            </a: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; </a:t>
            </a:r>
            <a:r>
              <a:rPr lang="en-US"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1920</a:t>
            </a:r>
            <a:r>
              <a:rPr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]</a:t>
            </a:r>
            <a:endParaRPr sz="24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1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</a:t>
            </a:r>
            <a:endParaRPr/>
          </a:p>
        </p:txBody>
      </p:sp>
      <p:sp>
        <p:nvSpPr>
          <p:cNvPr id="556" name="Google Shape;556;p31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grpSp>
        <p:nvGrpSpPr>
          <p:cNvPr id="557" name="Google Shape;557;p31"/>
          <p:cNvGrpSpPr/>
          <p:nvPr/>
        </p:nvGrpSpPr>
        <p:grpSpPr>
          <a:xfrm>
            <a:off x="1352700" y="3244650"/>
            <a:ext cx="9486600" cy="368700"/>
            <a:chOff x="1352700" y="3244650"/>
            <a:chExt cx="9486600" cy="368700"/>
          </a:xfrm>
        </p:grpSpPr>
        <p:grpSp>
          <p:nvGrpSpPr>
            <p:cNvPr id="558" name="Google Shape;558;p31"/>
            <p:cNvGrpSpPr/>
            <p:nvPr/>
          </p:nvGrpSpPr>
          <p:grpSpPr>
            <a:xfrm>
              <a:off x="1352700" y="3419100"/>
              <a:ext cx="9486600" cy="19800"/>
              <a:chOff x="1241125" y="3576025"/>
              <a:chExt cx="9486600" cy="19800"/>
            </a:xfrm>
          </p:grpSpPr>
          <p:cxnSp>
            <p:nvCxnSpPr>
              <p:cNvPr id="559" name="Google Shape;559;p31"/>
              <p:cNvCxnSpPr/>
              <p:nvPr/>
            </p:nvCxnSpPr>
            <p:spPr>
              <a:xfrm flipH="1" rot="10800000">
                <a:off x="55083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560" name="Google Shape;560;p31"/>
              <p:cNvCxnSpPr/>
              <p:nvPr/>
            </p:nvCxnSpPr>
            <p:spPr>
              <a:xfrm rot="10800000">
                <a:off x="12411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cxnSp>
          <p:nvCxnSpPr>
            <p:cNvPr id="561" name="Google Shape;561;p31"/>
            <p:cNvCxnSpPr/>
            <p:nvPr/>
          </p:nvCxnSpPr>
          <p:spPr>
            <a:xfrm>
              <a:off x="6096000" y="3244650"/>
              <a:ext cx="0" cy="368700"/>
            </a:xfrm>
            <a:prstGeom prst="straightConnector1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62" name="Google Shape;562;p31"/>
          <p:cNvGrpSpPr/>
          <p:nvPr/>
        </p:nvGrpSpPr>
        <p:grpSpPr>
          <a:xfrm flipH="1">
            <a:off x="9693150" y="1663450"/>
            <a:ext cx="2335800" cy="1541275"/>
            <a:chOff x="-108250" y="1663450"/>
            <a:chExt cx="2335800" cy="1541275"/>
          </a:xfrm>
        </p:grpSpPr>
        <p:cxnSp>
          <p:nvCxnSpPr>
            <p:cNvPr id="563" name="Google Shape;563;p31"/>
            <p:cNvCxnSpPr/>
            <p:nvPr/>
          </p:nvCxnSpPr>
          <p:spPr>
            <a:xfrm>
              <a:off x="947550" y="2485325"/>
              <a:ext cx="317400" cy="7194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4" name="Google Shape;564;p31"/>
            <p:cNvSpPr txBox="1"/>
            <p:nvPr/>
          </p:nvSpPr>
          <p:spPr>
            <a:xfrm>
              <a:off x="-108250" y="1663450"/>
              <a:ext cx="2335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Extremo Superior Positivo</a:t>
              </a:r>
              <a:endParaRPr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65" name="Google Shape;565;p31"/>
          <p:cNvGrpSpPr/>
          <p:nvPr/>
        </p:nvGrpSpPr>
        <p:grpSpPr>
          <a:xfrm>
            <a:off x="3542875" y="1663450"/>
            <a:ext cx="2427525" cy="1690675"/>
            <a:chOff x="-38525" y="1663450"/>
            <a:chExt cx="2427525" cy="1690675"/>
          </a:xfrm>
        </p:grpSpPr>
        <p:cxnSp>
          <p:nvCxnSpPr>
            <p:cNvPr id="566" name="Google Shape;566;p31"/>
            <p:cNvCxnSpPr/>
            <p:nvPr/>
          </p:nvCxnSpPr>
          <p:spPr>
            <a:xfrm>
              <a:off x="1186600" y="2485325"/>
              <a:ext cx="1202400" cy="8688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7" name="Google Shape;567;p31"/>
            <p:cNvSpPr txBox="1"/>
            <p:nvPr/>
          </p:nvSpPr>
          <p:spPr>
            <a:xfrm>
              <a:off x="-38525" y="1663450"/>
              <a:ext cx="2335800" cy="7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EB641B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Extremo Superior Negativo</a:t>
              </a:r>
              <a:endParaRPr sz="1800">
                <a:solidFill>
                  <a:srgbClr val="EB641B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68" name="Google Shape;568;p31"/>
          <p:cNvGrpSpPr/>
          <p:nvPr/>
        </p:nvGrpSpPr>
        <p:grpSpPr>
          <a:xfrm flipH="1">
            <a:off x="6228200" y="1663450"/>
            <a:ext cx="2335800" cy="1690675"/>
            <a:chOff x="53200" y="1663450"/>
            <a:chExt cx="2335800" cy="1690675"/>
          </a:xfrm>
        </p:grpSpPr>
        <p:cxnSp>
          <p:nvCxnSpPr>
            <p:cNvPr id="569" name="Google Shape;569;p31"/>
            <p:cNvCxnSpPr/>
            <p:nvPr/>
          </p:nvCxnSpPr>
          <p:spPr>
            <a:xfrm>
              <a:off x="1186600" y="2485325"/>
              <a:ext cx="1202400" cy="8688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70" name="Google Shape;570;p31"/>
            <p:cNvSpPr txBox="1"/>
            <p:nvPr/>
          </p:nvSpPr>
          <p:spPr>
            <a:xfrm>
              <a:off x="53200" y="1663450"/>
              <a:ext cx="2335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accent6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Extremo Inferior Positivo</a:t>
              </a:r>
              <a:endParaRPr sz="18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571" name="Google Shape;571;p31"/>
          <p:cNvGrpSpPr/>
          <p:nvPr/>
        </p:nvGrpSpPr>
        <p:grpSpPr>
          <a:xfrm>
            <a:off x="130800" y="1663450"/>
            <a:ext cx="2239800" cy="1541275"/>
            <a:chOff x="130800" y="1663450"/>
            <a:chExt cx="2239800" cy="1541275"/>
          </a:xfrm>
        </p:grpSpPr>
        <p:cxnSp>
          <p:nvCxnSpPr>
            <p:cNvPr id="572" name="Google Shape;572;p31"/>
            <p:cNvCxnSpPr/>
            <p:nvPr/>
          </p:nvCxnSpPr>
          <p:spPr>
            <a:xfrm>
              <a:off x="1186600" y="2485325"/>
              <a:ext cx="317400" cy="7194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73" name="Google Shape;573;p31"/>
            <p:cNvSpPr txBox="1"/>
            <p:nvPr/>
          </p:nvSpPr>
          <p:spPr>
            <a:xfrm>
              <a:off x="130800" y="1663450"/>
              <a:ext cx="2239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Extremo Inferior</a:t>
              </a:r>
              <a:r>
                <a:rPr lang="en-US" sz="18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 Negativo</a:t>
              </a:r>
              <a:endParaRPr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574" name="Google Shape;574;p31"/>
          <p:cNvSpPr txBox="1"/>
          <p:nvPr/>
        </p:nvSpPr>
        <p:spPr>
          <a:xfrm>
            <a:off x="392100" y="4665150"/>
            <a:ext cx="11407800" cy="13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 diferencia del Punto Fijo, la resolución en Punto Flotante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cambia a lo largo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de la línea!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Pero sigue siendo la misma fórmula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 La resta de dos números consecutivos. En este caso, de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las Mantisas</a:t>
            </a:r>
            <a:endParaRPr b="1"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2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</a:t>
            </a:r>
            <a:endParaRPr/>
          </a:p>
        </p:txBody>
      </p:sp>
      <p:sp>
        <p:nvSpPr>
          <p:cNvPr id="580" name="Google Shape;580;p32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581" name="Google Shape;581;p32"/>
          <p:cNvSpPr txBox="1"/>
          <p:nvPr/>
        </p:nvSpPr>
        <p:spPr>
          <a:xfrm>
            <a:off x="206475" y="2499500"/>
            <a:ext cx="116877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Resolución en el </a:t>
            </a:r>
            <a:r>
              <a:rPr lang="en-US" sz="15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Extremo Inferior</a:t>
            </a:r>
            <a:r>
              <a:rPr lang="en-US" sz="15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Positivo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: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n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ecesito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Mantisas </a:t>
            </a:r>
            <a:r>
              <a:rPr lang="en-US" sz="15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Mínimas Positivas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y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un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endParaRPr sz="15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: 111 (-3)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500">
                <a:solidFill>
                  <a:schemeClr val="accent6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 Positiva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 🠲 00000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anterior 🠲 00001</a:t>
            </a:r>
            <a:endParaRPr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Resolución: (00001 - 00000) * 2^(-3) = 1 * 2^(-3)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2^(-3)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0,125</a:t>
            </a:r>
            <a:endParaRPr b="1"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2" name="Google Shape;582;p32"/>
          <p:cNvSpPr txBox="1"/>
          <p:nvPr/>
        </p:nvSpPr>
        <p:spPr>
          <a:xfrm>
            <a:off x="206475" y="1541125"/>
            <a:ext cx="9367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Ejemplo: 5 bits de mantisa BCS y 3 de exponente BCS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83" name="Google Shape;583;p32"/>
          <p:cNvSpPr txBox="1"/>
          <p:nvPr/>
        </p:nvSpPr>
        <p:spPr>
          <a:xfrm>
            <a:off x="206468" y="4153688"/>
            <a:ext cx="116877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Resolución en el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Extremo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Superior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Positivo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: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necesito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Mantisas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Máximas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Positivas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y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un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endParaRPr sz="15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: 011 (3)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Máxima Positiva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 🠲 01111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a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nterior 🠲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01110</a:t>
            </a:r>
            <a:endParaRPr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Resolución: (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01111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-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01110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) * 2^3 =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 * 2^3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2^3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8</a:t>
            </a:r>
            <a:endParaRPr b="1"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33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</a:t>
            </a:r>
            <a:endParaRPr/>
          </a:p>
        </p:txBody>
      </p:sp>
      <p:sp>
        <p:nvSpPr>
          <p:cNvPr id="589" name="Google Shape;589;p33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590" name="Google Shape;590;p33"/>
          <p:cNvSpPr txBox="1"/>
          <p:nvPr/>
        </p:nvSpPr>
        <p:spPr>
          <a:xfrm>
            <a:off x="206475" y="2499500"/>
            <a:ext cx="116877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Resolución en el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Extremo Inferior Negativo: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necesito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Mantisas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Mínimas Negativas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y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un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: 011 (3)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 Negativa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 🠲 11111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a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nterior 🠲 11110</a:t>
            </a:r>
            <a:endParaRPr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Resolución: (11111 - 11110) * 2^3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2^3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8</a:t>
            </a:r>
            <a:endParaRPr b="1"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91" name="Google Shape;591;p33"/>
          <p:cNvSpPr txBox="1"/>
          <p:nvPr/>
        </p:nvSpPr>
        <p:spPr>
          <a:xfrm>
            <a:off x="206475" y="1541125"/>
            <a:ext cx="9367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Ejemplo: 5 bits de mantisa BCS y 3 de exponente BCS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592" name="Google Shape;592;p33"/>
          <p:cNvSpPr txBox="1"/>
          <p:nvPr/>
        </p:nvSpPr>
        <p:spPr>
          <a:xfrm>
            <a:off x="206468" y="4153688"/>
            <a:ext cx="116877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Resolución en el </a:t>
            </a:r>
            <a:r>
              <a:rPr lang="en-US" sz="1500">
                <a:solidFill>
                  <a:srgbClr val="EB64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Extremo Superior Negativo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: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necesito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Mantisas </a:t>
            </a:r>
            <a:r>
              <a:rPr lang="en-US" sz="1500">
                <a:solidFill>
                  <a:srgbClr val="EB641B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Máximas Negativas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y 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un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Mínimo Negativo</a:t>
            </a:r>
            <a:endParaRPr sz="15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Máximo Positivo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: 111 (-3)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15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Mínima Negativa</a:t>
            </a:r>
            <a:r>
              <a:rPr lang="en-US" sz="1500">
                <a:latin typeface="Libre Baskerville"/>
                <a:ea typeface="Libre Baskerville"/>
                <a:cs typeface="Libre Baskerville"/>
                <a:sym typeface="Libre Baskerville"/>
              </a:rPr>
              <a:t> 🠲 10000</a:t>
            </a:r>
            <a:endParaRPr sz="15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a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nterior 🠲 10001</a:t>
            </a:r>
            <a:endParaRPr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ibre Baskerville"/>
              <a:buChar char="●"/>
            </a:pP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Resolución: (10001 - 10000) * 2^(-3)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2^(-3)</a:t>
            </a:r>
            <a:r>
              <a:rPr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</a:t>
            </a:r>
            <a:r>
              <a:rPr b="1" lang="en-US" sz="15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0,125</a:t>
            </a:r>
            <a:endParaRPr b="1" sz="15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ctrTitle"/>
          </p:nvPr>
        </p:nvSpPr>
        <p:spPr>
          <a:xfrm>
            <a:off x="1524000" y="2771518"/>
            <a:ext cx="91440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2738"/>
              </a:buClr>
              <a:buSzPts val="6000"/>
              <a:buFont typeface="Arial"/>
              <a:buNone/>
            </a:pPr>
            <a:r>
              <a:rPr lang="en-US">
                <a:solidFill>
                  <a:srgbClr val="252738"/>
                </a:solidFill>
              </a:rPr>
              <a:t>Punto Flotante</a:t>
            </a:r>
            <a:endParaRPr/>
          </a:p>
        </p:txBody>
      </p:sp>
      <p:grpSp>
        <p:nvGrpSpPr>
          <p:cNvPr id="109" name="Google Shape;109;p16"/>
          <p:cNvGrpSpPr/>
          <p:nvPr/>
        </p:nvGrpSpPr>
        <p:grpSpPr>
          <a:xfrm>
            <a:off x="2490160" y="2035835"/>
            <a:ext cx="1345722" cy="2387600"/>
            <a:chOff x="1406105" y="1846054"/>
            <a:chExt cx="1345722" cy="2387600"/>
          </a:xfrm>
        </p:grpSpPr>
        <p:sp>
          <p:nvSpPr>
            <p:cNvPr id="110" name="Google Shape;110;p16"/>
            <p:cNvSpPr/>
            <p:nvPr/>
          </p:nvSpPr>
          <p:spPr>
            <a:xfrm>
              <a:off x="1411857" y="1846054"/>
              <a:ext cx="1339970" cy="189781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1406105" y="1846054"/>
              <a:ext cx="224287" cy="23876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406105" y="4043873"/>
              <a:ext cx="1339970" cy="189781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13" name="Google Shape;113;p16"/>
          <p:cNvGrpSpPr/>
          <p:nvPr/>
        </p:nvGrpSpPr>
        <p:grpSpPr>
          <a:xfrm>
            <a:off x="8373374" y="2035835"/>
            <a:ext cx="1339970" cy="2387600"/>
            <a:chOff x="8373374" y="2035835"/>
            <a:chExt cx="1339970" cy="2387600"/>
          </a:xfrm>
        </p:grpSpPr>
        <p:sp>
          <p:nvSpPr>
            <p:cNvPr id="114" name="Google Shape;114;p16"/>
            <p:cNvSpPr/>
            <p:nvPr/>
          </p:nvSpPr>
          <p:spPr>
            <a:xfrm>
              <a:off x="8373374" y="2035835"/>
              <a:ext cx="1339970" cy="189781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9489057" y="2035835"/>
              <a:ext cx="224287" cy="23876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8373374" y="4233654"/>
              <a:ext cx="1339970" cy="189781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7" name="Google Shape;597;p34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598" name="Google Shape;598;p34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599" name="Google Shape;599;p34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00" name="Google Shape;600;p34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01" name="Google Shape;601;p34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602" name="Google Shape;602;p34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605" name="Google Shape;605;p34"/>
          <p:cNvSpPr txBox="1"/>
          <p:nvPr/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252738"/>
                </a:solidFill>
              </a:rPr>
              <a:t>Punto Flotante</a:t>
            </a:r>
            <a:endParaRPr sz="6000">
              <a:solidFill>
                <a:srgbClr val="000000"/>
              </a:solidFill>
            </a:endParaRPr>
          </a:p>
        </p:txBody>
      </p:sp>
      <p:sp>
        <p:nvSpPr>
          <p:cNvPr id="606" name="Google Shape;606;p34"/>
          <p:cNvSpPr txBox="1"/>
          <p:nvPr/>
        </p:nvSpPr>
        <p:spPr>
          <a:xfrm>
            <a:off x="1524000" y="3602042"/>
            <a:ext cx="9144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Representación</a:t>
            </a:r>
            <a:endParaRPr sz="24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5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 decimal a Punto Flotante normalizado</a:t>
            </a:r>
            <a:endParaRPr/>
          </a:p>
        </p:txBody>
      </p:sp>
      <p:sp>
        <p:nvSpPr>
          <p:cNvPr id="612" name="Google Shape;612;p35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613" name="Google Shape;613;p35"/>
          <p:cNvSpPr txBox="1"/>
          <p:nvPr/>
        </p:nvSpPr>
        <p:spPr>
          <a:xfrm>
            <a:off x="206475" y="2597675"/>
            <a:ext cx="11687700" cy="19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Baskerville"/>
              <a:buAutoNum type="arabicPeriod"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Se escribe el número en binario con la matisa, con el exponente en 0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Baskerville"/>
              <a:buAutoNum type="arabicPeriod"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Corro la </a:t>
            </a:r>
            <a:r>
              <a:rPr b="1" lang="en-US" sz="2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coma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para que quede normalizado actualizando el exponente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Baskerville"/>
              <a:buAutoNum type="arabicPeriod"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Paso el exponente a binario en el sistema que me dieron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14" name="Google Shape;614;p35"/>
          <p:cNvSpPr txBox="1"/>
          <p:nvPr/>
        </p:nvSpPr>
        <p:spPr>
          <a:xfrm>
            <a:off x="206475" y="1644975"/>
            <a:ext cx="9367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¿Cómo se escribe un número en Punto Flotante normalizado?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6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 decimal a Punto Flotante normalizado</a:t>
            </a:r>
            <a:endParaRPr/>
          </a:p>
        </p:txBody>
      </p:sp>
      <p:sp>
        <p:nvSpPr>
          <p:cNvPr id="620" name="Google Shape;620;p36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621" name="Google Shape;621;p36"/>
          <p:cNvSpPr txBox="1"/>
          <p:nvPr/>
        </p:nvSpPr>
        <p:spPr>
          <a:xfrm>
            <a:off x="206475" y="1646825"/>
            <a:ext cx="9367200" cy="11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Ej.: representar el número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13,5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en un sistema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Punto Flotante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●"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Mantisa: 8 bits Fraccionaria Normalizada, BSS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●"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Exponente: 8 bits, Ex2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22" name="Google Shape;622;p36"/>
          <p:cNvSpPr txBox="1"/>
          <p:nvPr/>
        </p:nvSpPr>
        <p:spPr>
          <a:xfrm>
            <a:off x="206475" y="3082775"/>
            <a:ext cx="11268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1. Represento en Mantisa 13,5 en BSS y Exponente 0 🠲 1101</a:t>
            </a:r>
            <a:r>
              <a:rPr b="1"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100 * 2^0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23" name="Google Shape;623;p36"/>
          <p:cNvSpPr txBox="1"/>
          <p:nvPr/>
        </p:nvSpPr>
        <p:spPr>
          <a:xfrm>
            <a:off x="276200" y="4179775"/>
            <a:ext cx="11268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2. Corro la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coma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para que quede normalizada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,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1101100 * 2^</a:t>
            </a:r>
            <a:r>
              <a:rPr b="1"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</a:t>
            </a:r>
            <a:endParaRPr b="1"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624" name="Google Shape;624;p36"/>
          <p:cNvGrpSpPr/>
          <p:nvPr/>
        </p:nvGrpSpPr>
        <p:grpSpPr>
          <a:xfrm>
            <a:off x="6748864" y="3468450"/>
            <a:ext cx="546000" cy="576000"/>
            <a:chOff x="6520264" y="4738250"/>
            <a:chExt cx="546000" cy="576000"/>
          </a:xfrm>
        </p:grpSpPr>
        <p:sp>
          <p:nvSpPr>
            <p:cNvPr id="625" name="Google Shape;625;p36"/>
            <p:cNvSpPr/>
            <p:nvPr/>
          </p:nvSpPr>
          <p:spPr>
            <a:xfrm rot="5400000">
              <a:off x="6636331" y="4626200"/>
              <a:ext cx="288000" cy="5121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26" name="Google Shape;626;p36"/>
            <p:cNvSpPr txBox="1"/>
            <p:nvPr/>
          </p:nvSpPr>
          <p:spPr>
            <a:xfrm>
              <a:off x="6520264" y="5026250"/>
              <a:ext cx="546000" cy="2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13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27" name="Google Shape;627;p36"/>
          <p:cNvGrpSpPr/>
          <p:nvPr/>
        </p:nvGrpSpPr>
        <p:grpSpPr>
          <a:xfrm>
            <a:off x="7222510" y="3468450"/>
            <a:ext cx="546000" cy="576000"/>
            <a:chOff x="6460510" y="4738250"/>
            <a:chExt cx="546000" cy="576000"/>
          </a:xfrm>
        </p:grpSpPr>
        <p:sp>
          <p:nvSpPr>
            <p:cNvPr id="628" name="Google Shape;628;p36"/>
            <p:cNvSpPr/>
            <p:nvPr/>
          </p:nvSpPr>
          <p:spPr>
            <a:xfrm rot="5400000">
              <a:off x="6591651" y="4670750"/>
              <a:ext cx="288000" cy="4230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29" name="Google Shape;629;p36"/>
            <p:cNvSpPr txBox="1"/>
            <p:nvPr/>
          </p:nvSpPr>
          <p:spPr>
            <a:xfrm>
              <a:off x="6460510" y="5026250"/>
              <a:ext cx="546000" cy="2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0,5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630" name="Google Shape;630;p36"/>
          <p:cNvSpPr/>
          <p:nvPr/>
        </p:nvSpPr>
        <p:spPr>
          <a:xfrm rot="-467969">
            <a:off x="6491282" y="4514903"/>
            <a:ext cx="126119" cy="33548"/>
          </a:xfrm>
          <a:custGeom>
            <a:rect b="b" l="l" r="r" t="t"/>
            <a:pathLst>
              <a:path extrusionOk="0" h="1342" w="5045">
                <a:moveTo>
                  <a:pt x="0" y="0"/>
                </a:moveTo>
                <a:cubicBezTo>
                  <a:pt x="753" y="1509"/>
                  <a:pt x="4290" y="1882"/>
                  <a:pt x="5045" y="37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631" name="Google Shape;631;p36"/>
          <p:cNvSpPr/>
          <p:nvPr/>
        </p:nvSpPr>
        <p:spPr>
          <a:xfrm rot="-467969">
            <a:off x="6359905" y="4514903"/>
            <a:ext cx="126119" cy="33548"/>
          </a:xfrm>
          <a:custGeom>
            <a:rect b="b" l="l" r="r" t="t"/>
            <a:pathLst>
              <a:path extrusionOk="0" h="1342" w="5045">
                <a:moveTo>
                  <a:pt x="0" y="0"/>
                </a:moveTo>
                <a:cubicBezTo>
                  <a:pt x="753" y="1509"/>
                  <a:pt x="4290" y="1882"/>
                  <a:pt x="5045" y="37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632" name="Google Shape;632;p36"/>
          <p:cNvSpPr/>
          <p:nvPr/>
        </p:nvSpPr>
        <p:spPr>
          <a:xfrm rot="-467969">
            <a:off x="6229980" y="4514903"/>
            <a:ext cx="126119" cy="33548"/>
          </a:xfrm>
          <a:custGeom>
            <a:rect b="b" l="l" r="r" t="t"/>
            <a:pathLst>
              <a:path extrusionOk="0" h="1342" w="5045">
                <a:moveTo>
                  <a:pt x="0" y="0"/>
                </a:moveTo>
                <a:cubicBezTo>
                  <a:pt x="753" y="1509"/>
                  <a:pt x="4290" y="1882"/>
                  <a:pt x="5045" y="37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633" name="Google Shape;633;p36"/>
          <p:cNvSpPr/>
          <p:nvPr/>
        </p:nvSpPr>
        <p:spPr>
          <a:xfrm rot="-467969">
            <a:off x="6104728" y="4514903"/>
            <a:ext cx="126119" cy="33548"/>
          </a:xfrm>
          <a:custGeom>
            <a:rect b="b" l="l" r="r" t="t"/>
            <a:pathLst>
              <a:path extrusionOk="0" h="1342" w="5045">
                <a:moveTo>
                  <a:pt x="0" y="0"/>
                </a:moveTo>
                <a:cubicBezTo>
                  <a:pt x="753" y="1509"/>
                  <a:pt x="4290" y="1882"/>
                  <a:pt x="5045" y="37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634" name="Google Shape;634;p36"/>
          <p:cNvSpPr txBox="1"/>
          <p:nvPr/>
        </p:nvSpPr>
        <p:spPr>
          <a:xfrm>
            <a:off x="276200" y="4906100"/>
            <a:ext cx="11268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3. Paso el exponente al sistema correspondiente 🠲 4 en Ex2 🠲 10000100</a:t>
            </a:r>
            <a:endParaRPr b="1"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35" name="Google Shape;635;p36"/>
          <p:cNvSpPr txBox="1"/>
          <p:nvPr/>
        </p:nvSpPr>
        <p:spPr>
          <a:xfrm>
            <a:off x="276200" y="5537075"/>
            <a:ext cx="11268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13,5 =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11011000 10000100</a:t>
            </a:r>
            <a:endParaRPr b="1"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636" name="Google Shape;636;p36"/>
          <p:cNvGrpSpPr/>
          <p:nvPr/>
        </p:nvGrpSpPr>
        <p:grpSpPr>
          <a:xfrm>
            <a:off x="5059186" y="5993625"/>
            <a:ext cx="1135431" cy="576000"/>
            <a:chOff x="6520286" y="4738250"/>
            <a:chExt cx="1135431" cy="576000"/>
          </a:xfrm>
        </p:grpSpPr>
        <p:sp>
          <p:nvSpPr>
            <p:cNvPr id="637" name="Google Shape;637;p36"/>
            <p:cNvSpPr/>
            <p:nvPr/>
          </p:nvSpPr>
          <p:spPr>
            <a:xfrm rot="5400000">
              <a:off x="6946068" y="4316600"/>
              <a:ext cx="288000" cy="1131300"/>
            </a:xfrm>
            <a:prstGeom prst="rightBrace">
              <a:avLst>
                <a:gd fmla="val 6490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38" name="Google Shape;638;p36"/>
            <p:cNvSpPr txBox="1"/>
            <p:nvPr/>
          </p:nvSpPr>
          <p:spPr>
            <a:xfrm>
              <a:off x="6520286" y="5026250"/>
              <a:ext cx="1131300" cy="2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Mantisa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39" name="Google Shape;639;p36"/>
          <p:cNvGrpSpPr/>
          <p:nvPr/>
        </p:nvGrpSpPr>
        <p:grpSpPr>
          <a:xfrm>
            <a:off x="6211525" y="5993625"/>
            <a:ext cx="1197600" cy="576000"/>
            <a:chOff x="6520281" y="4738250"/>
            <a:chExt cx="1197600" cy="576000"/>
          </a:xfrm>
        </p:grpSpPr>
        <p:sp>
          <p:nvSpPr>
            <p:cNvPr id="640" name="Google Shape;640;p36"/>
            <p:cNvSpPr/>
            <p:nvPr/>
          </p:nvSpPr>
          <p:spPr>
            <a:xfrm rot="5400000">
              <a:off x="6946068" y="4316600"/>
              <a:ext cx="288000" cy="1131300"/>
            </a:xfrm>
            <a:prstGeom prst="rightBrace">
              <a:avLst>
                <a:gd fmla="val 6490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41" name="Google Shape;641;p36"/>
            <p:cNvSpPr txBox="1"/>
            <p:nvPr/>
          </p:nvSpPr>
          <p:spPr>
            <a:xfrm>
              <a:off x="6520281" y="5026250"/>
              <a:ext cx="1197600" cy="28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Exponente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6" name="Google Shape;646;p37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647" name="Google Shape;647;p37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48" name="Google Shape;648;p37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49" name="Google Shape;649;p37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50" name="Google Shape;650;p37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651" name="Google Shape;651;p37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52" name="Google Shape;652;p37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653" name="Google Shape;653;p37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654" name="Google Shape;654;p37"/>
          <p:cNvSpPr txBox="1"/>
          <p:nvPr/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252738"/>
                </a:solidFill>
              </a:rPr>
              <a:t>Punto Flotante</a:t>
            </a:r>
            <a:endParaRPr sz="6000">
              <a:solidFill>
                <a:srgbClr val="000000"/>
              </a:solidFill>
            </a:endParaRPr>
          </a:p>
        </p:txBody>
      </p:sp>
      <p:sp>
        <p:nvSpPr>
          <p:cNvPr id="655" name="Google Shape;655;p37"/>
          <p:cNvSpPr txBox="1"/>
          <p:nvPr/>
        </p:nvSpPr>
        <p:spPr>
          <a:xfrm>
            <a:off x="1524000" y="3602042"/>
            <a:ext cx="9144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Error Absoluto y Error Relativo</a:t>
            </a:r>
            <a:endParaRPr sz="24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8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Error Absoluto y Error Relativo</a:t>
            </a:r>
            <a:endParaRPr/>
          </a:p>
        </p:txBody>
      </p:sp>
      <p:sp>
        <p:nvSpPr>
          <p:cNvPr id="661" name="Google Shape;661;p38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662" name="Google Shape;662;p38"/>
          <p:cNvSpPr txBox="1"/>
          <p:nvPr/>
        </p:nvSpPr>
        <p:spPr>
          <a:xfrm>
            <a:off x="206475" y="1644975"/>
            <a:ext cx="9367200" cy="13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Dado que no siempre podemos representar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exactamente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el número que queremos, definimos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Error Absoluto (EA)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y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Error Relativo (ER)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de un número en un sistema de la siguiente forma: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63" name="Google Shape;663;p38"/>
          <p:cNvSpPr txBox="1"/>
          <p:nvPr/>
        </p:nvSpPr>
        <p:spPr>
          <a:xfrm>
            <a:off x="206475" y="3300850"/>
            <a:ext cx="22191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EA (x) = | x’ - x |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64" name="Google Shape;664;p38"/>
          <p:cNvSpPr txBox="1"/>
          <p:nvPr/>
        </p:nvSpPr>
        <p:spPr>
          <a:xfrm>
            <a:off x="206475" y="3998075"/>
            <a:ext cx="3790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ER (x) = EA (x) / x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65" name="Google Shape;665;p38"/>
          <p:cNvSpPr txBox="1"/>
          <p:nvPr/>
        </p:nvSpPr>
        <p:spPr>
          <a:xfrm>
            <a:off x="206475" y="4833450"/>
            <a:ext cx="8151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x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es el número a representar y </a:t>
            </a: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x’ 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es el número representado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39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Ejemplo de EA y ER</a:t>
            </a:r>
            <a:endParaRPr/>
          </a:p>
        </p:txBody>
      </p:sp>
      <p:sp>
        <p:nvSpPr>
          <p:cNvPr id="671" name="Google Shape;671;p39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grpSp>
        <p:nvGrpSpPr>
          <p:cNvPr id="672" name="Google Shape;672;p39"/>
          <p:cNvGrpSpPr/>
          <p:nvPr/>
        </p:nvGrpSpPr>
        <p:grpSpPr>
          <a:xfrm>
            <a:off x="1352700" y="2852277"/>
            <a:ext cx="9486600" cy="368700"/>
            <a:chOff x="1352700" y="3244650"/>
            <a:chExt cx="9486600" cy="368700"/>
          </a:xfrm>
        </p:grpSpPr>
        <p:grpSp>
          <p:nvGrpSpPr>
            <p:cNvPr id="673" name="Google Shape;673;p39"/>
            <p:cNvGrpSpPr/>
            <p:nvPr/>
          </p:nvGrpSpPr>
          <p:grpSpPr>
            <a:xfrm>
              <a:off x="1352700" y="3419100"/>
              <a:ext cx="9486600" cy="19800"/>
              <a:chOff x="1241125" y="3576025"/>
              <a:chExt cx="9486600" cy="19800"/>
            </a:xfrm>
          </p:grpSpPr>
          <p:cxnSp>
            <p:nvCxnSpPr>
              <p:cNvPr id="674" name="Google Shape;674;p39"/>
              <p:cNvCxnSpPr/>
              <p:nvPr/>
            </p:nvCxnSpPr>
            <p:spPr>
              <a:xfrm flipH="1" rot="10800000">
                <a:off x="55083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675" name="Google Shape;675;p39"/>
              <p:cNvCxnSpPr/>
              <p:nvPr/>
            </p:nvCxnSpPr>
            <p:spPr>
              <a:xfrm rot="10800000">
                <a:off x="1241125" y="3576025"/>
                <a:ext cx="5219400" cy="1980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8761D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cxnSp>
          <p:nvCxnSpPr>
            <p:cNvPr id="676" name="Google Shape;676;p39"/>
            <p:cNvCxnSpPr/>
            <p:nvPr/>
          </p:nvCxnSpPr>
          <p:spPr>
            <a:xfrm>
              <a:off x="6096000" y="3244650"/>
              <a:ext cx="0" cy="368700"/>
            </a:xfrm>
            <a:prstGeom prst="straightConnector1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677" name="Google Shape;677;p39"/>
          <p:cNvSpPr txBox="1"/>
          <p:nvPr/>
        </p:nvSpPr>
        <p:spPr>
          <a:xfrm>
            <a:off x="392100" y="4055550"/>
            <a:ext cx="114078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Número a representar (x) 🠲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4,25</a:t>
            </a:r>
            <a:endParaRPr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Número que pude representar (x’) 🠲 4,00 (en este caso podríamos elegir 4,50. Es lo mismo)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78" name="Google Shape;678;p39"/>
          <p:cNvSpPr txBox="1"/>
          <p:nvPr/>
        </p:nvSpPr>
        <p:spPr>
          <a:xfrm>
            <a:off x="392100" y="1615656"/>
            <a:ext cx="114078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Imaginemos un sistema donde la resolución es de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0,5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y quiero representar el </a:t>
            </a:r>
            <a:r>
              <a:rPr b="1"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4,25</a:t>
            </a:r>
            <a:endParaRPr b="1"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79" name="Google Shape;679;p39"/>
          <p:cNvSpPr txBox="1"/>
          <p:nvPr/>
        </p:nvSpPr>
        <p:spPr>
          <a:xfrm>
            <a:off x="5743500" y="2317277"/>
            <a:ext cx="705000" cy="3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4,25</a:t>
            </a:r>
            <a:endParaRPr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680" name="Google Shape;680;p39"/>
          <p:cNvGrpSpPr/>
          <p:nvPr/>
        </p:nvGrpSpPr>
        <p:grpSpPr>
          <a:xfrm>
            <a:off x="4752900" y="2317277"/>
            <a:ext cx="786900" cy="903700"/>
            <a:chOff x="4752900" y="2709650"/>
            <a:chExt cx="786900" cy="903700"/>
          </a:xfrm>
        </p:grpSpPr>
        <p:cxnSp>
          <p:nvCxnSpPr>
            <p:cNvPr id="681" name="Google Shape;681;p39"/>
            <p:cNvCxnSpPr/>
            <p:nvPr/>
          </p:nvCxnSpPr>
          <p:spPr>
            <a:xfrm>
              <a:off x="5105400" y="3244650"/>
              <a:ext cx="0" cy="368700"/>
            </a:xfrm>
            <a:prstGeom prst="straightConnector1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82" name="Google Shape;682;p39"/>
            <p:cNvSpPr txBox="1"/>
            <p:nvPr/>
          </p:nvSpPr>
          <p:spPr>
            <a:xfrm>
              <a:off x="4752900" y="2709650"/>
              <a:ext cx="7869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4,00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83" name="Google Shape;683;p39"/>
          <p:cNvGrpSpPr/>
          <p:nvPr/>
        </p:nvGrpSpPr>
        <p:grpSpPr>
          <a:xfrm>
            <a:off x="6652200" y="2317277"/>
            <a:ext cx="786900" cy="903700"/>
            <a:chOff x="6652200" y="2709650"/>
            <a:chExt cx="786900" cy="903700"/>
          </a:xfrm>
        </p:grpSpPr>
        <p:sp>
          <p:nvSpPr>
            <p:cNvPr id="684" name="Google Shape;684;p39"/>
            <p:cNvSpPr txBox="1"/>
            <p:nvPr/>
          </p:nvSpPr>
          <p:spPr>
            <a:xfrm>
              <a:off x="6652200" y="2709650"/>
              <a:ext cx="786900" cy="36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4,50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cxnSp>
          <p:nvCxnSpPr>
            <p:cNvPr id="685" name="Google Shape;685;p39"/>
            <p:cNvCxnSpPr/>
            <p:nvPr/>
          </p:nvCxnSpPr>
          <p:spPr>
            <a:xfrm>
              <a:off x="7045650" y="3244650"/>
              <a:ext cx="0" cy="368700"/>
            </a:xfrm>
            <a:prstGeom prst="straightConnector1">
              <a:avLst/>
            </a:prstGeom>
            <a:noFill/>
            <a:ln cap="flat" cmpd="sng" w="38100">
              <a:solidFill>
                <a:srgbClr val="3F3F3F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86" name="Google Shape;686;p39"/>
          <p:cNvGrpSpPr/>
          <p:nvPr/>
        </p:nvGrpSpPr>
        <p:grpSpPr>
          <a:xfrm>
            <a:off x="5107325" y="3278977"/>
            <a:ext cx="987000" cy="621800"/>
            <a:chOff x="-35084" y="2914675"/>
            <a:chExt cx="987000" cy="621800"/>
          </a:xfrm>
        </p:grpSpPr>
        <p:sp>
          <p:nvSpPr>
            <p:cNvPr id="687" name="Google Shape;687;p39"/>
            <p:cNvSpPr/>
            <p:nvPr/>
          </p:nvSpPr>
          <p:spPr>
            <a:xfrm rot="5400000">
              <a:off x="314416" y="2565175"/>
              <a:ext cx="288000" cy="9870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88" name="Google Shape;688;p39"/>
            <p:cNvSpPr txBox="1"/>
            <p:nvPr/>
          </p:nvSpPr>
          <p:spPr>
            <a:xfrm>
              <a:off x="-35084" y="3228675"/>
              <a:ext cx="987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0,25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689" name="Google Shape;689;p39"/>
          <p:cNvGrpSpPr/>
          <p:nvPr/>
        </p:nvGrpSpPr>
        <p:grpSpPr>
          <a:xfrm>
            <a:off x="6075178" y="3278977"/>
            <a:ext cx="987000" cy="621800"/>
            <a:chOff x="-35084" y="2914675"/>
            <a:chExt cx="987000" cy="621800"/>
          </a:xfrm>
        </p:grpSpPr>
        <p:sp>
          <p:nvSpPr>
            <p:cNvPr id="690" name="Google Shape;690;p39"/>
            <p:cNvSpPr/>
            <p:nvPr/>
          </p:nvSpPr>
          <p:spPr>
            <a:xfrm rot="5400000">
              <a:off x="314416" y="2565175"/>
              <a:ext cx="288000" cy="9870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691" name="Google Shape;691;p39"/>
            <p:cNvSpPr txBox="1"/>
            <p:nvPr/>
          </p:nvSpPr>
          <p:spPr>
            <a:xfrm>
              <a:off x="-35084" y="3228675"/>
              <a:ext cx="9870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0,25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692" name="Google Shape;692;p39"/>
          <p:cNvSpPr txBox="1"/>
          <p:nvPr/>
        </p:nvSpPr>
        <p:spPr>
          <a:xfrm>
            <a:off x="392100" y="5050625"/>
            <a:ext cx="63189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 (x) = | x’ - x | 🠲 EA (4,25) = | 4,00 - 4,25 | 🠲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0,25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ER (x) = EA (x) / x 🠲 ER (4,25) = 0,25 / 4,25 🠲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0,058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93" name="Google Shape;693;p39"/>
          <p:cNvSpPr txBox="1"/>
          <p:nvPr/>
        </p:nvSpPr>
        <p:spPr>
          <a:xfrm>
            <a:off x="215375" y="6045700"/>
            <a:ext cx="11803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Observar que el máximo error que puedo cometer es igual a la mitad de mi resolución!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0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Ejemplo de EA y ER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699" name="Google Shape;699;p40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700" name="Google Shape;700;p40"/>
          <p:cNvSpPr txBox="1"/>
          <p:nvPr/>
        </p:nvSpPr>
        <p:spPr>
          <a:xfrm>
            <a:off x="206475" y="1644975"/>
            <a:ext cx="11702100" cy="13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Representar el número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5,6875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en un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sistema con: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●"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5 bits de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Frac. Normalizada en BSS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●"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4 bits de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en Ca2 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01" name="Google Shape;701;p40"/>
          <p:cNvSpPr txBox="1"/>
          <p:nvPr/>
        </p:nvSpPr>
        <p:spPr>
          <a:xfrm>
            <a:off x="206475" y="3098700"/>
            <a:ext cx="11702100" cy="13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Representamos en BSS 🠲 5,6875 = 101,1011 * 2^0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Movemos la coma para que quede normalizada 🠲 0,1011011 * 2^3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OJO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! Mi Mantisa solo tiene 5 bits! Tengo que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truncar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o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redondear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0,10111 * 2^3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02" name="Google Shape;702;p40"/>
          <p:cNvSpPr txBox="1"/>
          <p:nvPr/>
        </p:nvSpPr>
        <p:spPr>
          <a:xfrm>
            <a:off x="206475" y="4552425"/>
            <a:ext cx="11702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0,10111 * 2^3 = 2^(-1) + 2^(-3) + 2^(-4) + 2^(-5) * 2^3 = 2^2 + 2^0 + 2^(-1) + 2^(-2) =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5,75</a:t>
            </a:r>
            <a:endParaRPr b="1"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03" name="Google Shape;703;p40"/>
          <p:cNvSpPr txBox="1"/>
          <p:nvPr/>
        </p:nvSpPr>
        <p:spPr>
          <a:xfrm>
            <a:off x="206475" y="5177850"/>
            <a:ext cx="11702100" cy="140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Hay error! No es el mismo número que pedí!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EA (5,6875) = 5,75 -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5,6875 =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0,0625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ER (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5,6875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) =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0,0625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/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5,6875 =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0,010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41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709" name="Google Shape;709;p41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11" name="Google Shape;711;p41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712" name="Google Shape;712;p41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713" name="Google Shape;713;p41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14" name="Google Shape;714;p41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15" name="Google Shape;715;p41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716" name="Google Shape;716;p41"/>
          <p:cNvSpPr txBox="1"/>
          <p:nvPr/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252738"/>
                </a:solidFill>
              </a:rPr>
              <a:t>Punto Flotante</a:t>
            </a:r>
            <a:endParaRPr sz="6000">
              <a:solidFill>
                <a:srgbClr val="000000"/>
              </a:solidFill>
            </a:endParaRPr>
          </a:p>
        </p:txBody>
      </p:sp>
      <p:sp>
        <p:nvSpPr>
          <p:cNvPr id="717" name="Google Shape;717;p41"/>
          <p:cNvSpPr txBox="1"/>
          <p:nvPr/>
        </p:nvSpPr>
        <p:spPr>
          <a:xfrm>
            <a:off x="1524000" y="3602042"/>
            <a:ext cx="9144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Aritmética</a:t>
            </a:r>
            <a:endParaRPr sz="24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42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Aritmética</a:t>
            </a:r>
            <a:endParaRPr/>
          </a:p>
        </p:txBody>
      </p:sp>
      <p:sp>
        <p:nvSpPr>
          <p:cNvPr id="723" name="Google Shape;723;p42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724" name="Google Shape;724;p42"/>
          <p:cNvSpPr txBox="1"/>
          <p:nvPr/>
        </p:nvSpPr>
        <p:spPr>
          <a:xfrm>
            <a:off x="206475" y="1735450"/>
            <a:ext cx="11736300" cy="9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Cuando queremos operar entre dos número flotantes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solo se aplica la operación a las mantisas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. Y para ello,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los exponentes deben ser iguales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25" name="Google Shape;725;p42"/>
          <p:cNvSpPr txBox="1"/>
          <p:nvPr/>
        </p:nvSpPr>
        <p:spPr>
          <a:xfrm>
            <a:off x="206475" y="3211525"/>
            <a:ext cx="6322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1. Nos fijamos que los exponentes sean iguales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26" name="Google Shape;726;p42"/>
          <p:cNvSpPr txBox="1"/>
          <p:nvPr/>
        </p:nvSpPr>
        <p:spPr>
          <a:xfrm>
            <a:off x="206475" y="3809825"/>
            <a:ext cx="6322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2. Si son iguales: operamos (sumar, restar, etc)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27" name="Google Shape;727;p42"/>
          <p:cNvSpPr txBox="1"/>
          <p:nvPr/>
        </p:nvSpPr>
        <p:spPr>
          <a:xfrm>
            <a:off x="206475" y="4408125"/>
            <a:ext cx="117363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3. Si son distintos debemos igualar los exponentes corriendo los bits de la Mantisa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p43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Aritmética</a:t>
            </a:r>
            <a:endParaRPr/>
          </a:p>
        </p:txBody>
      </p:sp>
      <p:sp>
        <p:nvSpPr>
          <p:cNvPr id="733" name="Google Shape;733;p43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734" name="Google Shape;734;p43"/>
          <p:cNvSpPr txBox="1"/>
          <p:nvPr/>
        </p:nvSpPr>
        <p:spPr>
          <a:xfrm>
            <a:off x="206475" y="1735450"/>
            <a:ext cx="11736300" cy="12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Ej.: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Sumar los binarios (Mantisa y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en BSS):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p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= 00011010 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1101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= 00001001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5" name="Google Shape;735;p43"/>
          <p:cNvSpPr txBox="1"/>
          <p:nvPr/>
        </p:nvSpPr>
        <p:spPr>
          <a:xfrm>
            <a:off x="206475" y="3609600"/>
            <a:ext cx="114975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1. Nos fijamos que los exponentes sean iguales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36" name="Google Shape;736;p43"/>
          <p:cNvSpPr txBox="1"/>
          <p:nvPr/>
        </p:nvSpPr>
        <p:spPr>
          <a:xfrm>
            <a:off x="206475" y="4786850"/>
            <a:ext cx="117363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No lo son! Podemos incrementar el Exponente de </a:t>
            </a:r>
            <a:r>
              <a:rPr i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p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o podemos decrementar el Exponente de </a:t>
            </a:r>
            <a:r>
              <a:rPr i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.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3205200" y="347875"/>
            <a:ext cx="57816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Motivación</a:t>
            </a:r>
            <a:endParaRPr/>
          </a:p>
        </p:txBody>
      </p:sp>
      <p:sp>
        <p:nvSpPr>
          <p:cNvPr id="122" name="Google Shape;122;p17"/>
          <p:cNvSpPr txBox="1"/>
          <p:nvPr/>
        </p:nvSpPr>
        <p:spPr>
          <a:xfrm>
            <a:off x="4021347" y="105081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Problemas con el punto fijo</a:t>
            </a:r>
            <a:endParaRPr/>
          </a:p>
        </p:txBody>
      </p:sp>
      <p:sp>
        <p:nvSpPr>
          <p:cNvPr id="123" name="Google Shape;123;p17"/>
          <p:cNvSpPr txBox="1"/>
          <p:nvPr/>
        </p:nvSpPr>
        <p:spPr>
          <a:xfrm>
            <a:off x="375500" y="1698875"/>
            <a:ext cx="10916700" cy="16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Pensemos en los siguientes problemas: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Baskerville"/>
              <a:buChar char="●"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Representar un número </a:t>
            </a: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MUY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grande (o chico) ¿Cuántos bits necesitaría?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ibre Baskerville"/>
              <a:buChar char="●"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Resolución más fina. ¿Cómo podría minimizar el error de representación?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124" name="Google Shape;124;p17"/>
          <p:cNvGrpSpPr/>
          <p:nvPr/>
        </p:nvGrpSpPr>
        <p:grpSpPr>
          <a:xfrm>
            <a:off x="819287" y="3756275"/>
            <a:ext cx="4027500" cy="2275725"/>
            <a:chOff x="819287" y="3756275"/>
            <a:chExt cx="4027500" cy="2275725"/>
          </a:xfrm>
        </p:grpSpPr>
        <p:pic>
          <p:nvPicPr>
            <p:cNvPr id="125" name="Google Shape;125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648939" y="4408400"/>
              <a:ext cx="2161598" cy="16236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Google Shape;126;p17"/>
            <p:cNvSpPr txBox="1"/>
            <p:nvPr/>
          </p:nvSpPr>
          <p:spPr>
            <a:xfrm>
              <a:off x="819287" y="3756275"/>
              <a:ext cx="40275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latin typeface="Libre Baskerville"/>
                  <a:ea typeface="Libre Baskerville"/>
                  <a:cs typeface="Libre Baskerville"/>
                  <a:sym typeface="Libre Baskerville"/>
                </a:rPr>
                <a:t>Solución 1: tener infinitos bits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27" name="Google Shape;127;p17"/>
          <p:cNvGrpSpPr/>
          <p:nvPr/>
        </p:nvGrpSpPr>
        <p:grpSpPr>
          <a:xfrm>
            <a:off x="6762887" y="3759628"/>
            <a:ext cx="4027500" cy="2339934"/>
            <a:chOff x="6762887" y="3759628"/>
            <a:chExt cx="4027500" cy="2339934"/>
          </a:xfrm>
        </p:grpSpPr>
        <p:sp>
          <p:nvSpPr>
            <p:cNvPr id="128" name="Google Shape;128;p17"/>
            <p:cNvSpPr txBox="1"/>
            <p:nvPr/>
          </p:nvSpPr>
          <p:spPr>
            <a:xfrm>
              <a:off x="6762887" y="3759628"/>
              <a:ext cx="40275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latin typeface="Libre Baskerville"/>
                  <a:ea typeface="Libre Baskerville"/>
                  <a:cs typeface="Libre Baskerville"/>
                  <a:sym typeface="Libre Baskerville"/>
                </a:rPr>
                <a:t>Solución 2: punto flotante</a:t>
              </a:r>
              <a:endParaRPr sz="2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pic>
          <p:nvPicPr>
            <p:cNvPr id="129" name="Google Shape;129;p17"/>
            <p:cNvPicPr preferRelativeResize="0"/>
            <p:nvPr/>
          </p:nvPicPr>
          <p:blipFill rotWithShape="1">
            <a:blip r:embed="rId4">
              <a:alphaModFix/>
            </a:blip>
            <a:srcRect b="11642" l="0" r="0" t="11511"/>
            <a:stretch/>
          </p:blipFill>
          <p:spPr>
            <a:xfrm>
              <a:off x="7126550" y="4340838"/>
              <a:ext cx="3051575" cy="17587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4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Aritmética</a:t>
            </a:r>
            <a:endParaRPr/>
          </a:p>
        </p:txBody>
      </p:sp>
      <p:sp>
        <p:nvSpPr>
          <p:cNvPr id="742" name="Google Shape;742;p44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743" name="Google Shape;743;p44"/>
          <p:cNvSpPr txBox="1"/>
          <p:nvPr/>
        </p:nvSpPr>
        <p:spPr>
          <a:xfrm>
            <a:off x="206475" y="1942025"/>
            <a:ext cx="11736300" cy="11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Si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incrementamos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un Exponente, la Mantisa se corre para la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derecha</a:t>
            </a:r>
            <a:endParaRPr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decrementamos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un Exponente, la Mantisa se corre para la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izquierda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44" name="Google Shape;744;p44"/>
          <p:cNvSpPr txBox="1"/>
          <p:nvPr/>
        </p:nvSpPr>
        <p:spPr>
          <a:xfrm>
            <a:off x="206475" y="2972450"/>
            <a:ext cx="6891300" cy="10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Bajando en 1 el exponente de </a:t>
            </a: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obtenemos: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= 00001001 1111 🠲 00010010 1110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745" name="Google Shape;745;p44"/>
          <p:cNvGrpSpPr/>
          <p:nvPr/>
        </p:nvGrpSpPr>
        <p:grpSpPr>
          <a:xfrm>
            <a:off x="3250225" y="3746425"/>
            <a:ext cx="1876500" cy="886400"/>
            <a:chOff x="-734987" y="2914673"/>
            <a:chExt cx="1876500" cy="886400"/>
          </a:xfrm>
        </p:grpSpPr>
        <p:sp>
          <p:nvSpPr>
            <p:cNvPr id="746" name="Google Shape;746;p44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747" name="Google Shape;747;p44"/>
            <p:cNvSpPr txBox="1"/>
            <p:nvPr/>
          </p:nvSpPr>
          <p:spPr>
            <a:xfrm>
              <a:off x="-734987" y="3228673"/>
              <a:ext cx="1876500" cy="57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Sigue siendo Mayor!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748" name="Google Shape;748;p44"/>
          <p:cNvSpPr txBox="1"/>
          <p:nvPr/>
        </p:nvSpPr>
        <p:spPr>
          <a:xfrm>
            <a:off x="282675" y="1354450"/>
            <a:ext cx="117363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00011010  </a:t>
            </a:r>
            <a:r>
              <a:rPr b="1"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1101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| </a:t>
            </a:r>
            <a:r>
              <a:rPr i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00001001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49" name="Google Shape;749;p44"/>
          <p:cNvSpPr txBox="1"/>
          <p:nvPr/>
        </p:nvSpPr>
        <p:spPr>
          <a:xfrm>
            <a:off x="206475" y="4877450"/>
            <a:ext cx="6891300" cy="10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Bajamos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1 el exponente de </a:t>
            </a: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nuevamente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q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=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00010010 1110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🠲 00100100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1101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750" name="Google Shape;750;p44"/>
          <p:cNvGrpSpPr/>
          <p:nvPr/>
        </p:nvGrpSpPr>
        <p:grpSpPr>
          <a:xfrm>
            <a:off x="3317842" y="5651425"/>
            <a:ext cx="1876500" cy="705800"/>
            <a:chOff x="-734993" y="2914673"/>
            <a:chExt cx="1876500" cy="705800"/>
          </a:xfrm>
        </p:grpSpPr>
        <p:sp>
          <p:nvSpPr>
            <p:cNvPr id="751" name="Google Shape;751;p44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752" name="Google Shape;752;p44"/>
            <p:cNvSpPr txBox="1"/>
            <p:nvPr/>
          </p:nvSpPr>
          <p:spPr>
            <a:xfrm>
              <a:off x="-734993" y="3228673"/>
              <a:ext cx="1876500" cy="39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Ahora si!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753" name="Google Shape;753;p44"/>
          <p:cNvSpPr txBox="1"/>
          <p:nvPr/>
        </p:nvSpPr>
        <p:spPr>
          <a:xfrm>
            <a:off x="6540425" y="2972450"/>
            <a:ext cx="52887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Sumamos Mantisas!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cxnSp>
        <p:nvCxnSpPr>
          <p:cNvPr id="754" name="Google Shape;754;p44"/>
          <p:cNvCxnSpPr/>
          <p:nvPr/>
        </p:nvCxnSpPr>
        <p:spPr>
          <a:xfrm>
            <a:off x="6070875" y="2972450"/>
            <a:ext cx="7500" cy="3134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55" name="Google Shape;755;p44"/>
          <p:cNvGrpSpPr/>
          <p:nvPr/>
        </p:nvGrpSpPr>
        <p:grpSpPr>
          <a:xfrm>
            <a:off x="8396375" y="3587075"/>
            <a:ext cx="1736100" cy="1183800"/>
            <a:chOff x="8167775" y="3587075"/>
            <a:chExt cx="1736100" cy="1183800"/>
          </a:xfrm>
        </p:grpSpPr>
        <p:sp>
          <p:nvSpPr>
            <p:cNvPr id="756" name="Google Shape;756;p44"/>
            <p:cNvSpPr txBox="1"/>
            <p:nvPr/>
          </p:nvSpPr>
          <p:spPr>
            <a:xfrm>
              <a:off x="8167775" y="3587075"/>
              <a:ext cx="1736100" cy="118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000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0 0 0 1  1 0 1  0</a:t>
              </a:r>
              <a:endParaRPr sz="2000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0 0 1  0 0 1 0</a:t>
              </a:r>
              <a:r>
                <a:rPr lang="en-US" sz="2000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 </a:t>
              </a:r>
              <a:r>
                <a:rPr lang="en-US" sz="2000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0 </a:t>
              </a:r>
              <a:endParaRPr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ndara"/>
                  <a:ea typeface="Candara"/>
                  <a:cs typeface="Candara"/>
                  <a:sym typeface="Candara"/>
                </a:rPr>
                <a:t>0 0 1  1  1 1  1  0</a:t>
              </a:r>
              <a:endParaRPr/>
            </a:p>
          </p:txBody>
        </p:sp>
        <p:cxnSp>
          <p:nvCxnSpPr>
            <p:cNvPr id="757" name="Google Shape;757;p44"/>
            <p:cNvCxnSpPr/>
            <p:nvPr/>
          </p:nvCxnSpPr>
          <p:spPr>
            <a:xfrm flipH="1">
              <a:off x="8221204" y="4313254"/>
              <a:ext cx="1531800" cy="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758" name="Google Shape;758;p44"/>
          <p:cNvSpPr txBox="1"/>
          <p:nvPr/>
        </p:nvSpPr>
        <p:spPr>
          <a:xfrm>
            <a:off x="6540500" y="5052725"/>
            <a:ext cx="5478600" cy="12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Resultado: 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  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Mantisa: 00111110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   Exponente 1101 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45"/>
          <p:cNvSpPr txBox="1"/>
          <p:nvPr>
            <p:ph type="ctrTitle"/>
          </p:nvPr>
        </p:nvSpPr>
        <p:spPr>
          <a:xfrm>
            <a:off x="1524000" y="2771518"/>
            <a:ext cx="9144000" cy="91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52738"/>
              </a:buClr>
              <a:buSzPts val="6000"/>
              <a:buFont typeface="Arial"/>
              <a:buNone/>
            </a:pPr>
            <a:r>
              <a:rPr lang="en-US">
                <a:solidFill>
                  <a:srgbClr val="252738"/>
                </a:solidFill>
              </a:rPr>
              <a:t>IEEE 764</a:t>
            </a:r>
            <a:endParaRPr/>
          </a:p>
        </p:txBody>
      </p:sp>
      <p:grpSp>
        <p:nvGrpSpPr>
          <p:cNvPr id="764" name="Google Shape;764;p45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765" name="Google Shape;765;p45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66" name="Google Shape;766;p45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67" name="Google Shape;767;p45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768" name="Google Shape;768;p45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769" name="Google Shape;769;p45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70" name="Google Shape;770;p45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771" name="Google Shape;771;p45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p46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Motivación</a:t>
            </a:r>
            <a:endParaRPr/>
          </a:p>
        </p:txBody>
      </p:sp>
      <p:sp>
        <p:nvSpPr>
          <p:cNvPr id="777" name="Google Shape;777;p46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grpSp>
        <p:nvGrpSpPr>
          <p:cNvPr id="778" name="Google Shape;778;p46"/>
          <p:cNvGrpSpPr/>
          <p:nvPr/>
        </p:nvGrpSpPr>
        <p:grpSpPr>
          <a:xfrm>
            <a:off x="431650" y="2450600"/>
            <a:ext cx="3478751" cy="2946700"/>
            <a:chOff x="431650" y="2450600"/>
            <a:chExt cx="3478751" cy="2946700"/>
          </a:xfrm>
        </p:grpSpPr>
        <p:pic>
          <p:nvPicPr>
            <p:cNvPr id="779" name="Google Shape;779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31650" y="2450600"/>
              <a:ext cx="3478751" cy="1956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0" name="Google Shape;780;p46"/>
            <p:cNvSpPr txBox="1"/>
            <p:nvPr/>
          </p:nvSpPr>
          <p:spPr>
            <a:xfrm>
              <a:off x="555975" y="4537500"/>
              <a:ext cx="3230100" cy="85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Ernestito: 32 bits, Mantisa fraccionaria de 16 en BCS y 16 bits de Exponente en Ca2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781" name="Google Shape;781;p46"/>
          <p:cNvGrpSpPr/>
          <p:nvPr/>
        </p:nvGrpSpPr>
        <p:grpSpPr>
          <a:xfrm>
            <a:off x="8281625" y="2452175"/>
            <a:ext cx="3613773" cy="3100825"/>
            <a:chOff x="8281625" y="2452175"/>
            <a:chExt cx="3613773" cy="3100825"/>
          </a:xfrm>
        </p:grpSpPr>
        <p:pic>
          <p:nvPicPr>
            <p:cNvPr id="782" name="Google Shape;782;p4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281625" y="2452175"/>
              <a:ext cx="3613773" cy="1953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83" name="Google Shape;783;p46"/>
            <p:cNvSpPr txBox="1"/>
            <p:nvPr/>
          </p:nvSpPr>
          <p:spPr>
            <a:xfrm>
              <a:off x="8455913" y="4537500"/>
              <a:ext cx="3265200" cy="10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Carla</a:t>
              </a: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: 64 bits, Mantisa Entera de 9 bits en Ca1 y 23 bits de Exponente en BCS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784" name="Google Shape;784;p46"/>
          <p:cNvSpPr txBox="1"/>
          <p:nvPr/>
        </p:nvSpPr>
        <p:spPr>
          <a:xfrm>
            <a:off x="250400" y="1628375"/>
            <a:ext cx="109167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Veamos el siguiente problema: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85" name="Google Shape;785;p46"/>
          <p:cNvSpPr txBox="1"/>
          <p:nvPr/>
        </p:nvSpPr>
        <p:spPr>
          <a:xfrm>
            <a:off x="637650" y="5881050"/>
            <a:ext cx="10916700" cy="5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Todos tienen sistemas diferentes! Necesitamos un estándar!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786" name="Google Shape;786;p46"/>
          <p:cNvGrpSpPr/>
          <p:nvPr/>
        </p:nvGrpSpPr>
        <p:grpSpPr>
          <a:xfrm>
            <a:off x="4356650" y="2452175"/>
            <a:ext cx="3478725" cy="3100825"/>
            <a:chOff x="4356650" y="2452175"/>
            <a:chExt cx="3478725" cy="3100825"/>
          </a:xfrm>
        </p:grpSpPr>
        <p:sp>
          <p:nvSpPr>
            <p:cNvPr id="787" name="Google Shape;787;p46"/>
            <p:cNvSpPr txBox="1"/>
            <p:nvPr/>
          </p:nvSpPr>
          <p:spPr>
            <a:xfrm>
              <a:off x="4463400" y="4537500"/>
              <a:ext cx="3265200" cy="1015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John</a:t>
              </a: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: 64 bits, Mantisa fraccionaria Normalizada de 8 en Ex2 y 24 bits de Exponente en BSS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pic>
          <p:nvPicPr>
            <p:cNvPr id="788" name="Google Shape;788;p46"/>
            <p:cNvPicPr preferRelativeResize="0"/>
            <p:nvPr/>
          </p:nvPicPr>
          <p:blipFill rotWithShape="1">
            <a:blip r:embed="rId5">
              <a:alphaModFix/>
            </a:blip>
            <a:srcRect b="-1905" l="0" r="0" t="0"/>
            <a:stretch/>
          </p:blipFill>
          <p:spPr>
            <a:xfrm>
              <a:off x="4356650" y="2452175"/>
              <a:ext cx="3478725" cy="19933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Google Shape;793;p47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Motivación</a:t>
            </a:r>
            <a:endParaRPr/>
          </a:p>
        </p:txBody>
      </p:sp>
      <p:sp>
        <p:nvSpPr>
          <p:cNvPr id="794" name="Google Shape;794;p47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sp>
        <p:nvSpPr>
          <p:cNvPr id="795" name="Google Shape;795;p47"/>
          <p:cNvSpPr txBox="1"/>
          <p:nvPr/>
        </p:nvSpPr>
        <p:spPr>
          <a:xfrm>
            <a:off x="250400" y="1969150"/>
            <a:ext cx="5039100" cy="9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El IEEE es un conjunto de expertos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que definen estándares.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796" name="Google Shape;796;p47"/>
          <p:cNvSpPr txBox="1"/>
          <p:nvPr/>
        </p:nvSpPr>
        <p:spPr>
          <a:xfrm>
            <a:off x="250400" y="3204550"/>
            <a:ext cx="5039100" cy="24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Uno de ellos es el </a:t>
            </a: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IEEE 764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que establece un formato en </a:t>
            </a: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Punto Flotante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 con el que se manejan todas las computadoras modernas del mundo.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id="797" name="Google Shape;79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675" y="1667625"/>
            <a:ext cx="5495575" cy="441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48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Simple y Doble precisión</a:t>
            </a:r>
            <a:endParaRPr/>
          </a:p>
        </p:txBody>
      </p:sp>
      <p:sp>
        <p:nvSpPr>
          <p:cNvPr id="803" name="Google Shape;803;p48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sp>
        <p:nvSpPr>
          <p:cNvPr id="804" name="Google Shape;804;p48"/>
          <p:cNvSpPr txBox="1"/>
          <p:nvPr/>
        </p:nvSpPr>
        <p:spPr>
          <a:xfrm>
            <a:off x="206475" y="1735450"/>
            <a:ext cx="11736300" cy="5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El estándar especifica dos formas de representar números en Punto Flotante: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05" name="Google Shape;805;p48"/>
          <p:cNvSpPr txBox="1"/>
          <p:nvPr/>
        </p:nvSpPr>
        <p:spPr>
          <a:xfrm>
            <a:off x="206475" y="2322850"/>
            <a:ext cx="117363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Simple Precisión: usa 32 bits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806" name="Google Shape;806;p48"/>
          <p:cNvGrpSpPr/>
          <p:nvPr/>
        </p:nvGrpSpPr>
        <p:grpSpPr>
          <a:xfrm>
            <a:off x="284250" y="2754025"/>
            <a:ext cx="11623500" cy="386650"/>
            <a:chOff x="284250" y="2982625"/>
            <a:chExt cx="11623500" cy="386650"/>
          </a:xfrm>
        </p:grpSpPr>
        <p:sp>
          <p:nvSpPr>
            <p:cNvPr id="807" name="Google Shape;807;p48"/>
            <p:cNvSpPr/>
            <p:nvPr/>
          </p:nvSpPr>
          <p:spPr>
            <a:xfrm>
              <a:off x="284250" y="2982625"/>
              <a:ext cx="11623500" cy="37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08" name="Google Shape;808;p48"/>
            <p:cNvCxnSpPr/>
            <p:nvPr/>
          </p:nvCxnSpPr>
          <p:spPr>
            <a:xfrm>
              <a:off x="740200" y="2993975"/>
              <a:ext cx="0" cy="375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09" name="Google Shape;809;p48"/>
            <p:cNvSpPr txBox="1"/>
            <p:nvPr/>
          </p:nvSpPr>
          <p:spPr>
            <a:xfrm>
              <a:off x="353500" y="2982625"/>
              <a:ext cx="329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S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810" name="Google Shape;810;p48"/>
            <p:cNvSpPr txBox="1"/>
            <p:nvPr/>
          </p:nvSpPr>
          <p:spPr>
            <a:xfrm>
              <a:off x="797200" y="2982625"/>
              <a:ext cx="31011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Exponente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811" name="Google Shape;811;p48"/>
            <p:cNvSpPr txBox="1"/>
            <p:nvPr/>
          </p:nvSpPr>
          <p:spPr>
            <a:xfrm>
              <a:off x="4051150" y="2982625"/>
              <a:ext cx="77664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Mantisa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cxnSp>
          <p:nvCxnSpPr>
            <p:cNvPr id="812" name="Google Shape;812;p48"/>
            <p:cNvCxnSpPr/>
            <p:nvPr/>
          </p:nvCxnSpPr>
          <p:spPr>
            <a:xfrm>
              <a:off x="3974725" y="2993975"/>
              <a:ext cx="0" cy="375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13" name="Google Shape;813;p48"/>
          <p:cNvGrpSpPr/>
          <p:nvPr/>
        </p:nvGrpSpPr>
        <p:grpSpPr>
          <a:xfrm>
            <a:off x="276823" y="3202800"/>
            <a:ext cx="476777" cy="689300"/>
            <a:chOff x="-35086" y="2914673"/>
            <a:chExt cx="476777" cy="689300"/>
          </a:xfrm>
        </p:grpSpPr>
        <p:sp>
          <p:nvSpPr>
            <p:cNvPr id="814" name="Google Shape;814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15" name="Google Shape;815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1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816" name="Google Shape;816;p48"/>
          <p:cNvGrpSpPr/>
          <p:nvPr/>
        </p:nvGrpSpPr>
        <p:grpSpPr>
          <a:xfrm>
            <a:off x="745461" y="3202802"/>
            <a:ext cx="3236171" cy="689300"/>
            <a:chOff x="-35086" y="2914673"/>
            <a:chExt cx="476777" cy="689300"/>
          </a:xfrm>
        </p:grpSpPr>
        <p:sp>
          <p:nvSpPr>
            <p:cNvPr id="817" name="Google Shape;817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18" name="Google Shape;818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8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819" name="Google Shape;819;p48"/>
          <p:cNvGrpSpPr/>
          <p:nvPr/>
        </p:nvGrpSpPr>
        <p:grpSpPr>
          <a:xfrm>
            <a:off x="3979945" y="3202804"/>
            <a:ext cx="7928610" cy="689300"/>
            <a:chOff x="-35086" y="2914673"/>
            <a:chExt cx="476777" cy="689300"/>
          </a:xfrm>
        </p:grpSpPr>
        <p:sp>
          <p:nvSpPr>
            <p:cNvPr id="820" name="Google Shape;820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21" name="Google Shape;821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23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822" name="Google Shape;822;p48"/>
          <p:cNvSpPr txBox="1"/>
          <p:nvPr/>
        </p:nvSpPr>
        <p:spPr>
          <a:xfrm>
            <a:off x="206475" y="4608850"/>
            <a:ext cx="117363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Doble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Precisión: usa 64 bits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823" name="Google Shape;823;p48"/>
          <p:cNvGrpSpPr/>
          <p:nvPr/>
        </p:nvGrpSpPr>
        <p:grpSpPr>
          <a:xfrm>
            <a:off x="284250" y="5040025"/>
            <a:ext cx="11623500" cy="386650"/>
            <a:chOff x="284250" y="2982625"/>
            <a:chExt cx="11623500" cy="386650"/>
          </a:xfrm>
        </p:grpSpPr>
        <p:sp>
          <p:nvSpPr>
            <p:cNvPr id="824" name="Google Shape;824;p48"/>
            <p:cNvSpPr/>
            <p:nvPr/>
          </p:nvSpPr>
          <p:spPr>
            <a:xfrm>
              <a:off x="284250" y="2982625"/>
              <a:ext cx="11623500" cy="37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25" name="Google Shape;825;p48"/>
            <p:cNvCxnSpPr/>
            <p:nvPr/>
          </p:nvCxnSpPr>
          <p:spPr>
            <a:xfrm>
              <a:off x="740200" y="2993975"/>
              <a:ext cx="0" cy="375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26" name="Google Shape;826;p48"/>
            <p:cNvSpPr txBox="1"/>
            <p:nvPr/>
          </p:nvSpPr>
          <p:spPr>
            <a:xfrm>
              <a:off x="353500" y="2982625"/>
              <a:ext cx="329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S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827" name="Google Shape;827;p48"/>
            <p:cNvSpPr txBox="1"/>
            <p:nvPr/>
          </p:nvSpPr>
          <p:spPr>
            <a:xfrm>
              <a:off x="797200" y="2982625"/>
              <a:ext cx="31011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Exponente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828" name="Google Shape;828;p48"/>
            <p:cNvSpPr txBox="1"/>
            <p:nvPr/>
          </p:nvSpPr>
          <p:spPr>
            <a:xfrm>
              <a:off x="4051150" y="2982625"/>
              <a:ext cx="77664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Mantisa</a:t>
              </a:r>
              <a:endParaRPr b="1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cxnSp>
          <p:nvCxnSpPr>
            <p:cNvPr id="829" name="Google Shape;829;p48"/>
            <p:cNvCxnSpPr/>
            <p:nvPr/>
          </p:nvCxnSpPr>
          <p:spPr>
            <a:xfrm>
              <a:off x="3974725" y="2993975"/>
              <a:ext cx="0" cy="3753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30" name="Google Shape;830;p48"/>
          <p:cNvGrpSpPr/>
          <p:nvPr/>
        </p:nvGrpSpPr>
        <p:grpSpPr>
          <a:xfrm>
            <a:off x="276823" y="5488800"/>
            <a:ext cx="476777" cy="689300"/>
            <a:chOff x="-35086" y="2914673"/>
            <a:chExt cx="476777" cy="689300"/>
          </a:xfrm>
        </p:grpSpPr>
        <p:sp>
          <p:nvSpPr>
            <p:cNvPr id="831" name="Google Shape;831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32" name="Google Shape;832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1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833" name="Google Shape;833;p48"/>
          <p:cNvGrpSpPr/>
          <p:nvPr/>
        </p:nvGrpSpPr>
        <p:grpSpPr>
          <a:xfrm>
            <a:off x="745461" y="5488802"/>
            <a:ext cx="3236171" cy="689300"/>
            <a:chOff x="-35086" y="2914673"/>
            <a:chExt cx="476777" cy="689300"/>
          </a:xfrm>
        </p:grpSpPr>
        <p:sp>
          <p:nvSpPr>
            <p:cNvPr id="834" name="Google Shape;834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35" name="Google Shape;835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11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836" name="Google Shape;836;p48"/>
          <p:cNvGrpSpPr/>
          <p:nvPr/>
        </p:nvGrpSpPr>
        <p:grpSpPr>
          <a:xfrm>
            <a:off x="3979945" y="5488804"/>
            <a:ext cx="7928610" cy="689300"/>
            <a:chOff x="-35086" y="2914673"/>
            <a:chExt cx="476777" cy="689300"/>
          </a:xfrm>
        </p:grpSpPr>
        <p:sp>
          <p:nvSpPr>
            <p:cNvPr id="837" name="Google Shape;837;p48"/>
            <p:cNvSpPr/>
            <p:nvPr/>
          </p:nvSpPr>
          <p:spPr>
            <a:xfrm rot="5400000">
              <a:off x="59264" y="2820323"/>
              <a:ext cx="288000" cy="476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838" name="Google Shape;838;p48"/>
            <p:cNvSpPr txBox="1"/>
            <p:nvPr/>
          </p:nvSpPr>
          <p:spPr>
            <a:xfrm>
              <a:off x="-35009" y="3228673"/>
              <a:ext cx="476700" cy="37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800">
                  <a:latin typeface="Libre Baskerville"/>
                  <a:ea typeface="Libre Baskerville"/>
                  <a:cs typeface="Libre Baskerville"/>
                  <a:sym typeface="Libre Baskerville"/>
                </a:rPr>
                <a:t>52</a:t>
              </a:r>
              <a:endParaRPr b="1" sz="18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839" name="Google Shape;839;p48"/>
          <p:cNvCxnSpPr/>
          <p:nvPr/>
        </p:nvCxnSpPr>
        <p:spPr>
          <a:xfrm>
            <a:off x="164725" y="4270232"/>
            <a:ext cx="11699700" cy="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9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Formato Mantisa y Exponente</a:t>
            </a:r>
            <a:endParaRPr/>
          </a:p>
        </p:txBody>
      </p:sp>
      <p:sp>
        <p:nvSpPr>
          <p:cNvPr id="845" name="Google Shape;845;p49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sp>
        <p:nvSpPr>
          <p:cNvPr id="846" name="Google Shape;846;p49"/>
          <p:cNvSpPr txBox="1"/>
          <p:nvPr/>
        </p:nvSpPr>
        <p:spPr>
          <a:xfrm>
            <a:off x="206475" y="2430000"/>
            <a:ext cx="11736300" cy="19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Los formatos son: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Libre Baskerville"/>
              <a:buChar char="●"/>
            </a:pP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: fraccionaria normalizada, con la coma después del primer bit (que siempre es 1). Por lo tanto todas mis mantisas arrancarán con </a:t>
            </a:r>
            <a:r>
              <a:rPr b="1" lang="en-US" sz="18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1,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</a:t>
            </a:r>
            <a:endParaRPr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Font typeface="Libre Baskerville"/>
              <a:buChar char="●"/>
            </a:pP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Exponente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: en Exceso 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descr="2^{(n - 1)}-1&#10;" id="847" name="Google Shape;847;p49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8702" y="3735600"/>
            <a:ext cx="1145296" cy="30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50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Cálculo con 32 bits</a:t>
            </a:r>
            <a:endParaRPr/>
          </a:p>
        </p:txBody>
      </p:sp>
      <p:sp>
        <p:nvSpPr>
          <p:cNvPr id="853" name="Google Shape;853;p50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graphicFrame>
        <p:nvGraphicFramePr>
          <p:cNvPr id="854" name="Google Shape;854;p50"/>
          <p:cNvGraphicFramePr/>
          <p:nvPr/>
        </p:nvGraphicFramePr>
        <p:xfrm>
          <a:off x="1992300" y="1659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{443737BD-BF56-415F-BE9B-80E7E1582D0F}</a:tableStyleId>
              </a:tblPr>
              <a:tblGrid>
                <a:gridCol w="1365250"/>
                <a:gridCol w="1590675"/>
                <a:gridCol w="874700"/>
                <a:gridCol w="4376750"/>
              </a:tblGrid>
              <a:tr h="320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Exponente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Mantisa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Signo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Valor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</a:tr>
              <a:tr h="689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 &lt; E &lt; 255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Cualquiera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-1 * 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E-127 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* 1,M 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 donde M es la mantisa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47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 &lt; E &lt; 255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Cualquiera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1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E-127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* 1,M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   donde M es la mantisa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1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255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Cualq.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NaN ("Not a number"). Se aplica para señalar varias condiciones de error.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255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-Infinito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45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255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Infinito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03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-(2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-126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) * (0.M)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(Números sin normalizar)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0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-126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* (0.M)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(Números sin normalizar)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3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6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1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Ejemplos en Simple Precisión</a:t>
            </a:r>
            <a:endParaRPr/>
          </a:p>
        </p:txBody>
      </p:sp>
      <p:sp>
        <p:nvSpPr>
          <p:cNvPr id="860" name="Google Shape;860;p51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sp>
        <p:nvSpPr>
          <p:cNvPr id="861" name="Google Shape;861;p51"/>
          <p:cNvSpPr txBox="1"/>
          <p:nvPr/>
        </p:nvSpPr>
        <p:spPr>
          <a:xfrm>
            <a:off x="206475" y="1747600"/>
            <a:ext cx="11736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Veamos algunos ejemplos: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2" name="Google Shape;862;p51"/>
          <p:cNvSpPr txBox="1"/>
          <p:nvPr/>
        </p:nvSpPr>
        <p:spPr>
          <a:xfrm>
            <a:off x="206475" y="2251600"/>
            <a:ext cx="117363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 00000000 00000000000000000000000 =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00000000 00000000000000000000000 =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-0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3" name="Google Shape;863;p51"/>
          <p:cNvSpPr txBox="1"/>
          <p:nvPr/>
        </p:nvSpPr>
        <p:spPr>
          <a:xfrm>
            <a:off x="206475" y="3111400"/>
            <a:ext cx="117363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 11111111 00000000000000000000000 =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Infinito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 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11111111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00000000000000000000000 =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-Infinito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4" name="Google Shape;864;p51"/>
          <p:cNvSpPr txBox="1"/>
          <p:nvPr/>
        </p:nvSpPr>
        <p:spPr>
          <a:xfrm>
            <a:off x="206475" y="3994421"/>
            <a:ext cx="117363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 11111111 00000000100000000000001 =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NaN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  11111111 10000000000000000000100 = </a:t>
            </a:r>
            <a:r>
              <a:rPr b="1"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NaN</a:t>
            </a:r>
            <a:endParaRPr b="1"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5" name="Google Shape;865;p51"/>
          <p:cNvSpPr txBox="1"/>
          <p:nvPr/>
        </p:nvSpPr>
        <p:spPr>
          <a:xfrm>
            <a:off x="206475" y="4831002"/>
            <a:ext cx="117363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10000000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00000000000000000000000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= 2^(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128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-127) * 1,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= 2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10100000000000000000100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2^(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129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-127) * 1,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6,5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 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10100000000000000000100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- 2^(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129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-127) * 1,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= - 6,5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66" name="Google Shape;866;p51"/>
          <p:cNvSpPr txBox="1"/>
          <p:nvPr/>
        </p:nvSpPr>
        <p:spPr>
          <a:xfrm>
            <a:off x="206475" y="6051823"/>
            <a:ext cx="11736300" cy="5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0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00000000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10000000000000000000000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= 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2^(-126) * 0,1  (ejemplo de número sin normalizar) 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52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Cálculo con 64 bits</a:t>
            </a:r>
            <a:endParaRPr/>
          </a:p>
        </p:txBody>
      </p:sp>
      <p:sp>
        <p:nvSpPr>
          <p:cNvPr id="872" name="Google Shape;872;p52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IEEE 764</a:t>
            </a:r>
            <a:endParaRPr/>
          </a:p>
        </p:txBody>
      </p:sp>
      <p:graphicFrame>
        <p:nvGraphicFramePr>
          <p:cNvPr id="873" name="Google Shape;873;p52"/>
          <p:cNvGraphicFramePr/>
          <p:nvPr/>
        </p:nvGraphicFramePr>
        <p:xfrm>
          <a:off x="1992300" y="16599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{443737BD-BF56-415F-BE9B-80E7E1582D0F}</a:tableStyleId>
              </a:tblPr>
              <a:tblGrid>
                <a:gridCol w="1365250"/>
                <a:gridCol w="1590675"/>
                <a:gridCol w="874700"/>
                <a:gridCol w="4376750"/>
              </a:tblGrid>
              <a:tr h="320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Exponente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Mantisa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Signo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FFFFFF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Valor</a:t>
                      </a:r>
                      <a:endParaRPr>
                        <a:solidFill>
                          <a:srgbClr val="FFFFFF"/>
                        </a:solidFill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8761D"/>
                    </a:solidFill>
                  </a:tcPr>
                </a:tc>
              </a:tr>
              <a:tr h="689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 &lt; E &lt; </a:t>
                      </a:r>
                      <a:r>
                        <a:rPr lang="en-US"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2047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Cualquiera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-1 * 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E-1</a:t>
                      </a:r>
                      <a:r>
                        <a:rPr b="1" baseline="30000" lang="en-US"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023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* 1,M 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 donde M es la mantisa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647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 &lt; E &lt; </a:t>
                      </a:r>
                      <a:r>
                        <a:rPr lang="en-US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2047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Cualquiera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1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E-</a:t>
                      </a:r>
                      <a:r>
                        <a:rPr b="1" baseline="30000" lang="en-US"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1023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* 1,M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   donde M es la mantisa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1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ndara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2047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Cualq.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NaN ("Not a number"). Se aplica para señalar varias condiciones de error.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2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ndara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2047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-Infinito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4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Candara"/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2047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Infinito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03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-(2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</a:t>
                      </a:r>
                      <a:r>
                        <a:rPr b="1" baseline="30000" lang="en-US"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1022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) * (0.M)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(Números sin normalizar)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20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No nulo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900"/>
                        <a:buFont typeface="Candara"/>
                        <a:buNone/>
                      </a:pP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2</a:t>
                      </a:r>
                      <a:r>
                        <a:rPr b="1" baseline="30000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-1</a:t>
                      </a:r>
                      <a:r>
                        <a:rPr b="1" baseline="30000" lang="en-US"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022</a:t>
                      </a:r>
                      <a:r>
                        <a:rPr b="1"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* (0.M)</a:t>
                      </a: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 (Números sin normalizar)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439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1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-0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76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Candara"/>
                        <a:buNone/>
                      </a:pPr>
                      <a:r>
                        <a:rPr i="0" lang="en-US" u="none" cap="none" strike="noStrike">
                          <a:solidFill>
                            <a:srgbClr val="000000"/>
                          </a:solidFill>
                          <a:latin typeface="Libre Baskerville"/>
                          <a:ea typeface="Libre Baskerville"/>
                          <a:cs typeface="Libre Baskerville"/>
                          <a:sym typeface="Libre Baskerville"/>
                        </a:rPr>
                        <a:t>0</a:t>
                      </a:r>
                      <a:endParaRPr>
                        <a:latin typeface="Libre Baskerville"/>
                        <a:ea typeface="Libre Baskerville"/>
                        <a:cs typeface="Libre Baskerville"/>
                        <a:sym typeface="Libre Baskerville"/>
                      </a:endParaRPr>
                    </a:p>
                  </a:txBody>
                  <a:tcPr marT="45725" marB="45725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53"/>
          <p:cNvSpPr txBox="1"/>
          <p:nvPr/>
        </p:nvSpPr>
        <p:spPr>
          <a:xfrm>
            <a:off x="3638700" y="1060775"/>
            <a:ext cx="4914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Ejemplo de representación en Simple Precisión</a:t>
            </a:r>
            <a:endParaRPr i="1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79" name="Google Shape;879;p53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880" name="Google Shape;880;p53"/>
          <p:cNvSpPr txBox="1"/>
          <p:nvPr/>
        </p:nvSpPr>
        <p:spPr>
          <a:xfrm>
            <a:off x="206475" y="1644975"/>
            <a:ext cx="117021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Representar el número </a:t>
            </a:r>
            <a:r>
              <a:rPr b="1"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5,6875</a:t>
            </a:r>
            <a:r>
              <a:rPr lang="en-US" sz="1800">
                <a:latin typeface="Libre Baskerville"/>
                <a:ea typeface="Libre Baskerville"/>
                <a:cs typeface="Libre Baskerville"/>
                <a:sym typeface="Libre Baskerville"/>
              </a:rPr>
              <a:t> en el estándar IEEE 764:</a:t>
            </a:r>
            <a:endParaRPr sz="18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81" name="Google Shape;881;p53"/>
          <p:cNvSpPr txBox="1"/>
          <p:nvPr/>
        </p:nvSpPr>
        <p:spPr>
          <a:xfrm>
            <a:off x="206475" y="2195450"/>
            <a:ext cx="117021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Representamos en BSS 🠲 5,6875 = 101,1011 * 2^0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Movemos la coma para que quede normalizada en </a:t>
            </a:r>
            <a:r>
              <a:rPr b="1" lang="en-US" sz="18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1,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🠲 </a:t>
            </a:r>
            <a:r>
              <a:rPr b="1" lang="en-US" sz="18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1,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011011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* 2^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rabi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Represento mi Exponente (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) en Exceso 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lphaL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Exceso = 2^(8 - 1) - 1 = 127</a:t>
            </a:r>
            <a:endParaRPr sz="1800">
              <a:solidFill>
                <a:schemeClr val="dk1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bre Baskerville"/>
              <a:buAutoNum type="alphaLcPeriod"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Sumo el Exceso y represento 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🠲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2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+ 127 = 129 =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10000001</a:t>
            </a:r>
            <a:endParaRPr sz="1800">
              <a:solidFill>
                <a:srgbClr val="C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882" name="Google Shape;882;p53"/>
          <p:cNvSpPr txBox="1"/>
          <p:nvPr/>
        </p:nvSpPr>
        <p:spPr>
          <a:xfrm>
            <a:off x="206475" y="4552425"/>
            <a:ext cx="117021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Resultado 🠲 0 </a:t>
            </a:r>
            <a:r>
              <a:rPr lang="en-US" sz="18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10000001</a:t>
            </a:r>
            <a:r>
              <a:rPr lang="en-US" sz="1800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</a:t>
            </a:r>
            <a:r>
              <a:rPr lang="en-US" sz="18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01101100000000000000000</a:t>
            </a:r>
            <a:endParaRPr b="1"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pic>
        <p:nvPicPr>
          <p:cNvPr descr="2^{(n - 1)}-1&#10;" id="883" name="Google Shape;883;p53" title="MathEquation,#000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296" y="3069443"/>
            <a:ext cx="1145296" cy="307800"/>
          </a:xfrm>
          <a:prstGeom prst="rect">
            <a:avLst/>
          </a:prstGeom>
          <a:noFill/>
          <a:ln>
            <a:noFill/>
          </a:ln>
        </p:spPr>
      </p:pic>
      <p:sp>
        <p:nvSpPr>
          <p:cNvPr id="884" name="Google Shape;884;p53"/>
          <p:cNvSpPr txBox="1"/>
          <p:nvPr/>
        </p:nvSpPr>
        <p:spPr>
          <a:xfrm>
            <a:off x="10203475" y="5814850"/>
            <a:ext cx="16143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u="sng">
                <a:solidFill>
                  <a:schemeClr val="hlink"/>
                </a:solidFill>
                <a:latin typeface="Libre Baskerville"/>
                <a:ea typeface="Libre Baskerville"/>
                <a:cs typeface="Libre Baskerville"/>
                <a:sym typeface="Libre Baskerville"/>
                <a:hlinkClick r:id="rId4"/>
              </a:rPr>
              <a:t>Calculadora</a:t>
            </a:r>
            <a:endParaRPr b="1" sz="1800">
              <a:solidFill>
                <a:srgbClr val="38761D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/>
          <p:nvPr/>
        </p:nvSpPr>
        <p:spPr>
          <a:xfrm>
            <a:off x="4021347" y="105081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Definición</a:t>
            </a:r>
            <a:endParaRPr/>
          </a:p>
        </p:txBody>
      </p:sp>
      <p:sp>
        <p:nvSpPr>
          <p:cNvPr id="135" name="Google Shape;135;p18"/>
          <p:cNvSpPr txBox="1"/>
          <p:nvPr>
            <p:ph type="title"/>
          </p:nvPr>
        </p:nvSpPr>
        <p:spPr>
          <a:xfrm>
            <a:off x="390200" y="1554400"/>
            <a:ext cx="8720700" cy="125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Propuesta bien simple</a:t>
            </a:r>
            <a:endParaRPr sz="1800"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Dividir binario en dos partes: una llamada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000000"/>
                </a:solidFill>
              </a:rPr>
              <a:t>(</a:t>
            </a:r>
            <a:r>
              <a:rPr lang="en-US" sz="1800">
                <a:solidFill>
                  <a:srgbClr val="38761D"/>
                </a:solidFill>
              </a:rPr>
              <a:t>M</a:t>
            </a:r>
            <a:r>
              <a:rPr lang="en-US" sz="1800">
                <a:solidFill>
                  <a:srgbClr val="000000"/>
                </a:solidFill>
              </a:rPr>
              <a:t>)</a:t>
            </a:r>
            <a:r>
              <a:rPr lang="en-US" sz="1800"/>
              <a:t> y otra </a:t>
            </a:r>
            <a:r>
              <a:rPr lang="en-US" sz="1800">
                <a:solidFill>
                  <a:srgbClr val="C00000"/>
                </a:solidFill>
              </a:rPr>
              <a:t>Exponente </a:t>
            </a:r>
            <a:r>
              <a:rPr lang="en-US" sz="1800">
                <a:solidFill>
                  <a:srgbClr val="000000"/>
                </a:solidFill>
              </a:rPr>
              <a:t>(</a:t>
            </a:r>
            <a:r>
              <a:rPr lang="en-US" sz="1800">
                <a:solidFill>
                  <a:srgbClr val="C00000"/>
                </a:solidFill>
              </a:rPr>
              <a:t>E</a:t>
            </a:r>
            <a:r>
              <a:rPr lang="en-US" sz="1800">
                <a:solidFill>
                  <a:srgbClr val="000000"/>
                </a:solidFill>
              </a:rPr>
              <a:t>). Pueden tener sistemas diferentes!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US" sz="1800">
                <a:solidFill>
                  <a:srgbClr val="000000"/>
                </a:solidFill>
              </a:rPr>
              <a:t>Ahora, para calcular usamos la siguiente fórmula: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36" name="Google Shape;136;p18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137" name="Google Shape;137;p18"/>
          <p:cNvSpPr txBox="1"/>
          <p:nvPr/>
        </p:nvSpPr>
        <p:spPr>
          <a:xfrm>
            <a:off x="390200" y="4361925"/>
            <a:ext cx="3810900" cy="14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Sistema </a:t>
            </a:r>
            <a:r>
              <a:rPr lang="en-US" sz="1800">
                <a:solidFill>
                  <a:schemeClr val="dk1"/>
                </a:solidFill>
              </a:rPr>
              <a:t>5 bits de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chemeClr val="dk1"/>
                </a:solidFill>
              </a:rPr>
              <a:t>y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>
                <a:solidFill>
                  <a:schemeClr val="dk1"/>
                </a:solidFill>
              </a:rPr>
              <a:t>3 bits de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>
                <a:solidFill>
                  <a:srgbClr val="C00000"/>
                </a:solidFill>
              </a:rPr>
              <a:t>Exponente</a:t>
            </a:r>
            <a:r>
              <a:rPr lang="en-US" sz="1800"/>
              <a:t>,</a:t>
            </a:r>
            <a:r>
              <a:rPr lang="en-US" sz="1800">
                <a:solidFill>
                  <a:srgbClr val="C00000"/>
                </a:solidFill>
              </a:rPr>
              <a:t> </a:t>
            </a:r>
            <a:r>
              <a:rPr lang="en-US" sz="1800"/>
              <a:t>ambos en </a:t>
            </a:r>
            <a:r>
              <a:rPr b="1" lang="en-US" sz="1800"/>
              <a:t>BSS</a:t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¿Qué representa el </a:t>
            </a:r>
            <a:r>
              <a:rPr b="1" lang="en-US" sz="1800"/>
              <a:t>01010011</a:t>
            </a:r>
            <a:r>
              <a:rPr lang="en-US" sz="1800"/>
              <a:t>?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C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38" name="Google Shape;138;p18"/>
          <p:cNvGrpSpPr/>
          <p:nvPr/>
        </p:nvGrpSpPr>
        <p:grpSpPr>
          <a:xfrm>
            <a:off x="4959900" y="3080675"/>
            <a:ext cx="2272200" cy="1049400"/>
            <a:chOff x="4338350" y="3030550"/>
            <a:chExt cx="2272200" cy="1049400"/>
          </a:xfrm>
        </p:grpSpPr>
        <p:sp>
          <p:nvSpPr>
            <p:cNvPr id="139" name="Google Shape;139;p18"/>
            <p:cNvSpPr txBox="1"/>
            <p:nvPr/>
          </p:nvSpPr>
          <p:spPr>
            <a:xfrm>
              <a:off x="4338350" y="3411550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</a:t>
              </a:r>
              <a:endParaRPr sz="3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0" name="Google Shape;140;p18"/>
            <p:cNvSpPr txBox="1"/>
            <p:nvPr/>
          </p:nvSpPr>
          <p:spPr>
            <a:xfrm>
              <a:off x="4882623" y="3466150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*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1" name="Google Shape;141;p18"/>
            <p:cNvSpPr txBox="1"/>
            <p:nvPr/>
          </p:nvSpPr>
          <p:spPr>
            <a:xfrm>
              <a:off x="5393777" y="3411550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B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2" name="Google Shape;142;p18"/>
            <p:cNvSpPr txBox="1"/>
            <p:nvPr/>
          </p:nvSpPr>
          <p:spPr>
            <a:xfrm>
              <a:off x="5786150" y="3030550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</a:t>
              </a:r>
              <a:endParaRPr sz="3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143" name="Google Shape;143;p18"/>
          <p:cNvSpPr/>
          <p:nvPr/>
        </p:nvSpPr>
        <p:spPr>
          <a:xfrm rot="-1009571">
            <a:off x="8397713" y="2801852"/>
            <a:ext cx="3047993" cy="1254276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/>
              <a:t>B </a:t>
            </a:r>
            <a:r>
              <a:rPr lang="en-US" sz="3000"/>
              <a:t>es mi base, y va a ser </a:t>
            </a:r>
            <a:r>
              <a:rPr b="1" lang="en-US" sz="3000"/>
              <a:t>2</a:t>
            </a:r>
            <a:endParaRPr b="1" sz="3000"/>
          </a:p>
        </p:txBody>
      </p:sp>
      <p:grpSp>
        <p:nvGrpSpPr>
          <p:cNvPr id="144" name="Google Shape;144;p18"/>
          <p:cNvGrpSpPr/>
          <p:nvPr/>
        </p:nvGrpSpPr>
        <p:grpSpPr>
          <a:xfrm>
            <a:off x="4334100" y="4915125"/>
            <a:ext cx="2559000" cy="918900"/>
            <a:chOff x="4334100" y="4915125"/>
            <a:chExt cx="2559000" cy="918900"/>
          </a:xfrm>
        </p:grpSpPr>
        <p:sp>
          <p:nvSpPr>
            <p:cNvPr id="145" name="Google Shape;145;p18"/>
            <p:cNvSpPr txBox="1"/>
            <p:nvPr/>
          </p:nvSpPr>
          <p:spPr>
            <a:xfrm>
              <a:off x="4334100" y="52199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400">
                  <a:solidFill>
                    <a:srgbClr val="38761D"/>
                  </a:solidFill>
                </a:rPr>
                <a:t>01010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6" name="Google Shape;146;p18"/>
            <p:cNvSpPr txBox="1"/>
            <p:nvPr/>
          </p:nvSpPr>
          <p:spPr>
            <a:xfrm>
              <a:off x="53247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7" name="Google Shape;147;p18"/>
            <p:cNvSpPr txBox="1"/>
            <p:nvPr/>
          </p:nvSpPr>
          <p:spPr>
            <a:xfrm>
              <a:off x="5629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</a:t>
              </a:r>
              <a:r>
                <a:rPr lang="en-US" sz="2400"/>
                <a:t>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48" name="Google Shape;148;p18"/>
            <p:cNvSpPr txBox="1"/>
            <p:nvPr/>
          </p:nvSpPr>
          <p:spPr>
            <a:xfrm>
              <a:off x="58581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011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49" name="Google Shape;149;p18"/>
          <p:cNvGrpSpPr/>
          <p:nvPr/>
        </p:nvGrpSpPr>
        <p:grpSpPr>
          <a:xfrm>
            <a:off x="6391500" y="4915125"/>
            <a:ext cx="1559346" cy="918900"/>
            <a:chOff x="6543900" y="4915125"/>
            <a:chExt cx="1559346" cy="918900"/>
          </a:xfrm>
        </p:grpSpPr>
        <p:sp>
          <p:nvSpPr>
            <p:cNvPr id="150" name="Google Shape;150;p18"/>
            <p:cNvSpPr txBox="1"/>
            <p:nvPr/>
          </p:nvSpPr>
          <p:spPr>
            <a:xfrm>
              <a:off x="69375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10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1" name="Google Shape;151;p18"/>
            <p:cNvSpPr txBox="1"/>
            <p:nvPr/>
          </p:nvSpPr>
          <p:spPr>
            <a:xfrm>
              <a:off x="7305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2" name="Google Shape;152;p18"/>
            <p:cNvSpPr txBox="1"/>
            <p:nvPr/>
          </p:nvSpPr>
          <p:spPr>
            <a:xfrm>
              <a:off x="7534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3" name="Google Shape;153;p18"/>
            <p:cNvSpPr txBox="1"/>
            <p:nvPr/>
          </p:nvSpPr>
          <p:spPr>
            <a:xfrm>
              <a:off x="7709646" y="4915125"/>
              <a:ext cx="3936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3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4" name="Google Shape;154;p18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</a:t>
              </a:r>
              <a:r>
                <a:rPr lang="en-US" sz="2400"/>
                <a:t>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55" name="Google Shape;155;p18"/>
          <p:cNvGrpSpPr/>
          <p:nvPr/>
        </p:nvGrpSpPr>
        <p:grpSpPr>
          <a:xfrm>
            <a:off x="7862046" y="5219925"/>
            <a:ext cx="1361454" cy="614100"/>
            <a:chOff x="8014446" y="5219925"/>
            <a:chExt cx="1361454" cy="614100"/>
          </a:xfrm>
        </p:grpSpPr>
        <p:sp>
          <p:nvSpPr>
            <p:cNvPr id="156" name="Google Shape;156;p18"/>
            <p:cNvSpPr txBox="1"/>
            <p:nvPr/>
          </p:nvSpPr>
          <p:spPr>
            <a:xfrm>
              <a:off x="83853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10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7" name="Google Shape;157;p18"/>
            <p:cNvSpPr txBox="1"/>
            <p:nvPr/>
          </p:nvSpPr>
          <p:spPr>
            <a:xfrm>
              <a:off x="87537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8" name="Google Shape;158;p18"/>
            <p:cNvSpPr txBox="1"/>
            <p:nvPr/>
          </p:nvSpPr>
          <p:spPr>
            <a:xfrm>
              <a:off x="89823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8</a:t>
              </a:r>
              <a:r>
                <a:rPr lang="en-US" sz="2400"/>
                <a:t>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59" name="Google Shape;159;p18"/>
            <p:cNvSpPr txBox="1"/>
            <p:nvPr/>
          </p:nvSpPr>
          <p:spPr>
            <a:xfrm>
              <a:off x="8014446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60" name="Google Shape;160;p18"/>
          <p:cNvGrpSpPr/>
          <p:nvPr/>
        </p:nvGrpSpPr>
        <p:grpSpPr>
          <a:xfrm>
            <a:off x="9210900" y="5219925"/>
            <a:ext cx="1134000" cy="614100"/>
            <a:chOff x="9515700" y="5219925"/>
            <a:chExt cx="1134000" cy="614100"/>
          </a:xfrm>
        </p:grpSpPr>
        <p:sp>
          <p:nvSpPr>
            <p:cNvPr id="161" name="Google Shape;161;p18"/>
            <p:cNvSpPr txBox="1"/>
            <p:nvPr/>
          </p:nvSpPr>
          <p:spPr>
            <a:xfrm>
              <a:off x="9896700" y="5219925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80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62" name="Google Shape;162;p18"/>
            <p:cNvSpPr txBox="1"/>
            <p:nvPr/>
          </p:nvSpPr>
          <p:spPr>
            <a:xfrm>
              <a:off x="95157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63" name="Google Shape;163;p18"/>
          <p:cNvGrpSpPr/>
          <p:nvPr/>
        </p:nvGrpSpPr>
        <p:grpSpPr>
          <a:xfrm>
            <a:off x="2502975" y="5573900"/>
            <a:ext cx="659700" cy="595800"/>
            <a:chOff x="2502975" y="5573900"/>
            <a:chExt cx="659700" cy="595800"/>
          </a:xfrm>
        </p:grpSpPr>
        <p:sp>
          <p:nvSpPr>
            <p:cNvPr id="164" name="Google Shape;164;p18"/>
            <p:cNvSpPr/>
            <p:nvPr/>
          </p:nvSpPr>
          <p:spPr>
            <a:xfrm rot="5400000">
              <a:off x="2688825" y="5388050"/>
              <a:ext cx="288000" cy="659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5" name="Google Shape;165;p18"/>
            <p:cNvSpPr txBox="1"/>
            <p:nvPr/>
          </p:nvSpPr>
          <p:spPr>
            <a:xfrm>
              <a:off x="2578275" y="5861900"/>
              <a:ext cx="509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</a:t>
              </a:r>
              <a:endParaRPr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66" name="Google Shape;166;p18"/>
          <p:cNvGrpSpPr/>
          <p:nvPr/>
        </p:nvGrpSpPr>
        <p:grpSpPr>
          <a:xfrm>
            <a:off x="3156850" y="5573900"/>
            <a:ext cx="413100" cy="595800"/>
            <a:chOff x="3156850" y="5573900"/>
            <a:chExt cx="413100" cy="595800"/>
          </a:xfrm>
        </p:grpSpPr>
        <p:sp>
          <p:nvSpPr>
            <p:cNvPr id="167" name="Google Shape;167;p18"/>
            <p:cNvSpPr/>
            <p:nvPr/>
          </p:nvSpPr>
          <p:spPr>
            <a:xfrm rot="5400000">
              <a:off x="3219400" y="5543300"/>
              <a:ext cx="288000" cy="3492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168" name="Google Shape;168;p18"/>
            <p:cNvSpPr txBox="1"/>
            <p:nvPr/>
          </p:nvSpPr>
          <p:spPr>
            <a:xfrm>
              <a:off x="3156850" y="5861900"/>
              <a:ext cx="413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9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Pueder ser en cualquier sistema!</a:t>
            </a:r>
            <a:endParaRPr/>
          </a:p>
        </p:txBody>
      </p:sp>
      <p:sp>
        <p:nvSpPr>
          <p:cNvPr id="174" name="Google Shape;174;p19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sp>
        <p:nvSpPr>
          <p:cNvPr id="175" name="Google Shape;175;p19"/>
          <p:cNvSpPr txBox="1"/>
          <p:nvPr>
            <p:ph type="title"/>
          </p:nvPr>
        </p:nvSpPr>
        <p:spPr>
          <a:xfrm>
            <a:off x="314000" y="1783000"/>
            <a:ext cx="5853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1001101.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Ca1,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BCS</a:t>
            </a:r>
            <a:endParaRPr b="1" sz="1800"/>
          </a:p>
        </p:txBody>
      </p:sp>
      <p:sp>
        <p:nvSpPr>
          <p:cNvPr id="176" name="Google Shape;176;p19"/>
          <p:cNvSpPr txBox="1"/>
          <p:nvPr>
            <p:ph type="title"/>
          </p:nvPr>
        </p:nvSpPr>
        <p:spPr>
          <a:xfrm>
            <a:off x="314000" y="4400175"/>
            <a:ext cx="58536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1101110.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BSS,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Ca2</a:t>
            </a:r>
            <a:endParaRPr sz="1800"/>
          </a:p>
        </p:txBody>
      </p:sp>
      <p:cxnSp>
        <p:nvCxnSpPr>
          <p:cNvPr id="177" name="Google Shape;177;p19"/>
          <p:cNvCxnSpPr/>
          <p:nvPr/>
        </p:nvCxnSpPr>
        <p:spPr>
          <a:xfrm>
            <a:off x="6445675" y="2012250"/>
            <a:ext cx="0" cy="389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78" name="Google Shape;178;p19"/>
          <p:cNvGrpSpPr/>
          <p:nvPr/>
        </p:nvGrpSpPr>
        <p:grpSpPr>
          <a:xfrm>
            <a:off x="324500" y="2632550"/>
            <a:ext cx="2406600" cy="918900"/>
            <a:chOff x="4334100" y="4915125"/>
            <a:chExt cx="2406600" cy="918900"/>
          </a:xfrm>
        </p:grpSpPr>
        <p:sp>
          <p:nvSpPr>
            <p:cNvPr id="179" name="Google Shape;179;p19"/>
            <p:cNvSpPr txBox="1"/>
            <p:nvPr/>
          </p:nvSpPr>
          <p:spPr>
            <a:xfrm>
              <a:off x="4334100" y="52199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1001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0" name="Google Shape;180;p19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1" name="Google Shape;181;p19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2" name="Google Shape;182;p19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101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83" name="Google Shape;183;p19"/>
          <p:cNvGrpSpPr/>
          <p:nvPr/>
        </p:nvGrpSpPr>
        <p:grpSpPr>
          <a:xfrm>
            <a:off x="2128650" y="2645875"/>
            <a:ext cx="1786452" cy="918893"/>
            <a:chOff x="6543900" y="4915132"/>
            <a:chExt cx="1786452" cy="918893"/>
          </a:xfrm>
        </p:grpSpPr>
        <p:sp>
          <p:nvSpPr>
            <p:cNvPr id="184" name="Google Shape;184;p19"/>
            <p:cNvSpPr txBox="1"/>
            <p:nvPr/>
          </p:nvSpPr>
          <p:spPr>
            <a:xfrm>
              <a:off x="69375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-6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5" name="Google Shape;185;p19"/>
            <p:cNvSpPr txBox="1"/>
            <p:nvPr/>
          </p:nvSpPr>
          <p:spPr>
            <a:xfrm>
              <a:off x="7305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6" name="Google Shape;186;p19"/>
            <p:cNvSpPr txBox="1"/>
            <p:nvPr/>
          </p:nvSpPr>
          <p:spPr>
            <a:xfrm>
              <a:off x="7534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7" name="Google Shape;187;p19"/>
            <p:cNvSpPr txBox="1"/>
            <p:nvPr/>
          </p:nvSpPr>
          <p:spPr>
            <a:xfrm>
              <a:off x="77096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-1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88" name="Google Shape;188;p19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89" name="Google Shape;189;p19"/>
          <p:cNvGrpSpPr/>
          <p:nvPr/>
        </p:nvGrpSpPr>
        <p:grpSpPr>
          <a:xfrm>
            <a:off x="3599196" y="2950668"/>
            <a:ext cx="1627554" cy="614100"/>
            <a:chOff x="3446796" y="3026868"/>
            <a:chExt cx="1627554" cy="614100"/>
          </a:xfrm>
        </p:grpSpPr>
        <p:sp>
          <p:nvSpPr>
            <p:cNvPr id="190" name="Google Shape;190;p19"/>
            <p:cNvSpPr txBox="1"/>
            <p:nvPr/>
          </p:nvSpPr>
          <p:spPr>
            <a:xfrm>
              <a:off x="3817650" y="3026868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-6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1" name="Google Shape;191;p19"/>
            <p:cNvSpPr txBox="1"/>
            <p:nvPr/>
          </p:nvSpPr>
          <p:spPr>
            <a:xfrm>
              <a:off x="41860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4414650" y="3026875"/>
              <a:ext cx="6597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0,5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3" name="Google Shape;193;p19"/>
            <p:cNvSpPr txBox="1"/>
            <p:nvPr/>
          </p:nvSpPr>
          <p:spPr>
            <a:xfrm>
              <a:off x="34467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94" name="Google Shape;194;p19"/>
          <p:cNvGrpSpPr/>
          <p:nvPr/>
        </p:nvGrpSpPr>
        <p:grpSpPr>
          <a:xfrm>
            <a:off x="5155400" y="2922218"/>
            <a:ext cx="1039475" cy="614100"/>
            <a:chOff x="8028450" y="2382300"/>
            <a:chExt cx="1039475" cy="614100"/>
          </a:xfrm>
        </p:grpSpPr>
        <p:sp>
          <p:nvSpPr>
            <p:cNvPr id="195" name="Google Shape;195;p19"/>
            <p:cNvSpPr txBox="1"/>
            <p:nvPr/>
          </p:nvSpPr>
          <p:spPr>
            <a:xfrm>
              <a:off x="8314925" y="2382300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-3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6" name="Google Shape;196;p19"/>
            <p:cNvSpPr txBox="1"/>
            <p:nvPr/>
          </p:nvSpPr>
          <p:spPr>
            <a:xfrm>
              <a:off x="80284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324500" y="5147150"/>
            <a:ext cx="2406600" cy="918900"/>
            <a:chOff x="4334100" y="4915125"/>
            <a:chExt cx="2406600" cy="918900"/>
          </a:xfrm>
        </p:grpSpPr>
        <p:sp>
          <p:nvSpPr>
            <p:cNvPr id="198" name="Google Shape;198;p19"/>
            <p:cNvSpPr txBox="1"/>
            <p:nvPr/>
          </p:nvSpPr>
          <p:spPr>
            <a:xfrm>
              <a:off x="4334100" y="52199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1101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199" name="Google Shape;199;p19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0" name="Google Shape;200;p19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1" name="Google Shape;201;p19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110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02" name="Google Shape;202;p19"/>
          <p:cNvGrpSpPr/>
          <p:nvPr/>
        </p:nvGrpSpPr>
        <p:grpSpPr>
          <a:xfrm>
            <a:off x="2128650" y="5160475"/>
            <a:ext cx="1786452" cy="918893"/>
            <a:chOff x="6543900" y="4915132"/>
            <a:chExt cx="1786452" cy="918893"/>
          </a:xfrm>
        </p:grpSpPr>
        <p:sp>
          <p:nvSpPr>
            <p:cNvPr id="203" name="Google Shape;203;p19"/>
            <p:cNvSpPr txBox="1"/>
            <p:nvPr/>
          </p:nvSpPr>
          <p:spPr>
            <a:xfrm>
              <a:off x="69375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13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4" name="Google Shape;204;p19"/>
            <p:cNvSpPr txBox="1"/>
            <p:nvPr/>
          </p:nvSpPr>
          <p:spPr>
            <a:xfrm>
              <a:off x="7305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5" name="Google Shape;205;p19"/>
            <p:cNvSpPr txBox="1"/>
            <p:nvPr/>
          </p:nvSpPr>
          <p:spPr>
            <a:xfrm>
              <a:off x="7534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6" name="Google Shape;206;p19"/>
            <p:cNvSpPr txBox="1"/>
            <p:nvPr/>
          </p:nvSpPr>
          <p:spPr>
            <a:xfrm>
              <a:off x="77096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-2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07" name="Google Shape;207;p19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08" name="Google Shape;208;p19"/>
          <p:cNvGrpSpPr/>
          <p:nvPr/>
        </p:nvGrpSpPr>
        <p:grpSpPr>
          <a:xfrm>
            <a:off x="3599196" y="5465268"/>
            <a:ext cx="1884354" cy="614100"/>
            <a:chOff x="3446796" y="3026868"/>
            <a:chExt cx="1884354" cy="614100"/>
          </a:xfrm>
        </p:grpSpPr>
        <p:sp>
          <p:nvSpPr>
            <p:cNvPr id="209" name="Google Shape;209;p19"/>
            <p:cNvSpPr txBox="1"/>
            <p:nvPr/>
          </p:nvSpPr>
          <p:spPr>
            <a:xfrm>
              <a:off x="3817650" y="3026868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13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10" name="Google Shape;210;p19"/>
            <p:cNvSpPr txBox="1"/>
            <p:nvPr/>
          </p:nvSpPr>
          <p:spPr>
            <a:xfrm>
              <a:off x="41860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11" name="Google Shape;211;p19"/>
            <p:cNvSpPr txBox="1"/>
            <p:nvPr/>
          </p:nvSpPr>
          <p:spPr>
            <a:xfrm>
              <a:off x="4414650" y="3026875"/>
              <a:ext cx="9165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0,25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12" name="Google Shape;212;p19"/>
            <p:cNvSpPr txBox="1"/>
            <p:nvPr/>
          </p:nvSpPr>
          <p:spPr>
            <a:xfrm>
              <a:off x="34467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13" name="Google Shape;213;p19"/>
          <p:cNvGrpSpPr/>
          <p:nvPr/>
        </p:nvGrpSpPr>
        <p:grpSpPr>
          <a:xfrm>
            <a:off x="5307800" y="5436825"/>
            <a:ext cx="1137875" cy="614100"/>
            <a:chOff x="8028450" y="2382307"/>
            <a:chExt cx="1137875" cy="614100"/>
          </a:xfrm>
        </p:grpSpPr>
        <p:sp>
          <p:nvSpPr>
            <p:cNvPr id="214" name="Google Shape;214;p19"/>
            <p:cNvSpPr txBox="1"/>
            <p:nvPr/>
          </p:nvSpPr>
          <p:spPr>
            <a:xfrm>
              <a:off x="8314925" y="2382307"/>
              <a:ext cx="8514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3,</a:t>
              </a:r>
              <a:r>
                <a:rPr b="1" lang="en-US" sz="2400"/>
                <a:t>25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15" name="Google Shape;215;p19"/>
            <p:cNvSpPr txBox="1"/>
            <p:nvPr/>
          </p:nvSpPr>
          <p:spPr>
            <a:xfrm>
              <a:off x="80284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216" name="Google Shape;216;p19"/>
          <p:cNvCxnSpPr/>
          <p:nvPr/>
        </p:nvCxnSpPr>
        <p:spPr>
          <a:xfrm>
            <a:off x="304776" y="3962025"/>
            <a:ext cx="585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19"/>
          <p:cNvSpPr txBox="1"/>
          <p:nvPr>
            <p:ph type="title"/>
          </p:nvPr>
        </p:nvSpPr>
        <p:spPr>
          <a:xfrm>
            <a:off x="6562400" y="1783000"/>
            <a:ext cx="5399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111100.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BCS, 2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b="1" sz="1800"/>
          </a:p>
        </p:txBody>
      </p:sp>
      <p:sp>
        <p:nvSpPr>
          <p:cNvPr id="218" name="Google Shape;218;p19"/>
          <p:cNvSpPr txBox="1"/>
          <p:nvPr>
            <p:ph type="title"/>
          </p:nvPr>
        </p:nvSpPr>
        <p:spPr>
          <a:xfrm>
            <a:off x="6562400" y="4400175"/>
            <a:ext cx="5399400" cy="5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110100. 2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BSS, 4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sz="1800"/>
          </a:p>
        </p:txBody>
      </p:sp>
      <p:grpSp>
        <p:nvGrpSpPr>
          <p:cNvPr id="219" name="Google Shape;219;p19"/>
          <p:cNvGrpSpPr/>
          <p:nvPr/>
        </p:nvGrpSpPr>
        <p:grpSpPr>
          <a:xfrm>
            <a:off x="6725300" y="2632550"/>
            <a:ext cx="2406600" cy="918900"/>
            <a:chOff x="4334100" y="4915125"/>
            <a:chExt cx="2406600" cy="918900"/>
          </a:xfrm>
        </p:grpSpPr>
        <p:sp>
          <p:nvSpPr>
            <p:cNvPr id="220" name="Google Shape;220;p19"/>
            <p:cNvSpPr txBox="1"/>
            <p:nvPr/>
          </p:nvSpPr>
          <p:spPr>
            <a:xfrm>
              <a:off x="4334100" y="52199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1111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1" name="Google Shape;221;p19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2" name="Google Shape;222;p19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3" name="Google Shape;223;p19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24" name="Google Shape;224;p19"/>
          <p:cNvGrpSpPr/>
          <p:nvPr/>
        </p:nvGrpSpPr>
        <p:grpSpPr>
          <a:xfrm>
            <a:off x="8377050" y="2645875"/>
            <a:ext cx="1786452" cy="918893"/>
            <a:chOff x="6543900" y="4915132"/>
            <a:chExt cx="1786452" cy="918893"/>
          </a:xfrm>
        </p:grpSpPr>
        <p:sp>
          <p:nvSpPr>
            <p:cNvPr id="225" name="Google Shape;225;p19"/>
            <p:cNvSpPr txBox="1"/>
            <p:nvPr/>
          </p:nvSpPr>
          <p:spPr>
            <a:xfrm>
              <a:off x="6937500" y="5219925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-7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6" name="Google Shape;226;p19"/>
            <p:cNvSpPr txBox="1"/>
            <p:nvPr/>
          </p:nvSpPr>
          <p:spPr>
            <a:xfrm>
              <a:off x="73059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7" name="Google Shape;227;p19"/>
            <p:cNvSpPr txBox="1"/>
            <p:nvPr/>
          </p:nvSpPr>
          <p:spPr>
            <a:xfrm>
              <a:off x="7534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8" name="Google Shape;228;p19"/>
            <p:cNvSpPr txBox="1"/>
            <p:nvPr/>
          </p:nvSpPr>
          <p:spPr>
            <a:xfrm>
              <a:off x="77096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29" name="Google Shape;229;p19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30" name="Google Shape;230;p19"/>
          <p:cNvGrpSpPr/>
          <p:nvPr/>
        </p:nvGrpSpPr>
        <p:grpSpPr>
          <a:xfrm>
            <a:off x="9847596" y="2950668"/>
            <a:ext cx="1551354" cy="614100"/>
            <a:chOff x="3446796" y="3026868"/>
            <a:chExt cx="1551354" cy="614100"/>
          </a:xfrm>
        </p:grpSpPr>
        <p:sp>
          <p:nvSpPr>
            <p:cNvPr id="231" name="Google Shape;231;p19"/>
            <p:cNvSpPr txBox="1"/>
            <p:nvPr/>
          </p:nvSpPr>
          <p:spPr>
            <a:xfrm>
              <a:off x="3817650" y="3026868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-7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32" name="Google Shape;232;p19"/>
            <p:cNvSpPr txBox="1"/>
            <p:nvPr/>
          </p:nvSpPr>
          <p:spPr>
            <a:xfrm>
              <a:off x="41860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33" name="Google Shape;233;p19"/>
            <p:cNvSpPr txBox="1"/>
            <p:nvPr/>
          </p:nvSpPr>
          <p:spPr>
            <a:xfrm>
              <a:off x="4338450" y="3026875"/>
              <a:ext cx="6597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1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34" name="Google Shape;234;p19"/>
            <p:cNvSpPr txBox="1"/>
            <p:nvPr/>
          </p:nvSpPr>
          <p:spPr>
            <a:xfrm>
              <a:off x="34467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35" name="Google Shape;235;p19"/>
          <p:cNvGrpSpPr/>
          <p:nvPr/>
        </p:nvGrpSpPr>
        <p:grpSpPr>
          <a:xfrm>
            <a:off x="11240027" y="2922218"/>
            <a:ext cx="1039475" cy="614100"/>
            <a:chOff x="7864677" y="2382300"/>
            <a:chExt cx="1039475" cy="614100"/>
          </a:xfrm>
        </p:grpSpPr>
        <p:sp>
          <p:nvSpPr>
            <p:cNvPr id="236" name="Google Shape;236;p19"/>
            <p:cNvSpPr txBox="1"/>
            <p:nvPr/>
          </p:nvSpPr>
          <p:spPr>
            <a:xfrm>
              <a:off x="8151152" y="2382300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-7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37" name="Google Shape;237;p19"/>
            <p:cNvSpPr txBox="1"/>
            <p:nvPr/>
          </p:nvSpPr>
          <p:spPr>
            <a:xfrm>
              <a:off x="7864677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38" name="Google Shape;238;p19"/>
          <p:cNvGrpSpPr/>
          <p:nvPr/>
        </p:nvGrpSpPr>
        <p:grpSpPr>
          <a:xfrm>
            <a:off x="6725300" y="5140488"/>
            <a:ext cx="2025600" cy="918900"/>
            <a:chOff x="4334100" y="4915125"/>
            <a:chExt cx="2025600" cy="918900"/>
          </a:xfrm>
        </p:grpSpPr>
        <p:sp>
          <p:nvSpPr>
            <p:cNvPr id="239" name="Google Shape;239;p19"/>
            <p:cNvSpPr txBox="1"/>
            <p:nvPr/>
          </p:nvSpPr>
          <p:spPr>
            <a:xfrm>
              <a:off x="4334100" y="5219925"/>
              <a:ext cx="5724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0" name="Google Shape;240;p19"/>
            <p:cNvSpPr txBox="1"/>
            <p:nvPr/>
          </p:nvSpPr>
          <p:spPr>
            <a:xfrm>
              <a:off x="4791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1" name="Google Shape;241;p19"/>
            <p:cNvSpPr txBox="1"/>
            <p:nvPr/>
          </p:nvSpPr>
          <p:spPr>
            <a:xfrm>
              <a:off x="5096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2" name="Google Shape;242;p19"/>
            <p:cNvSpPr txBox="1"/>
            <p:nvPr/>
          </p:nvSpPr>
          <p:spPr>
            <a:xfrm>
              <a:off x="5324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0100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43" name="Google Shape;243;p19"/>
          <p:cNvGrpSpPr/>
          <p:nvPr/>
        </p:nvGrpSpPr>
        <p:grpSpPr>
          <a:xfrm>
            <a:off x="8300850" y="5153813"/>
            <a:ext cx="1634052" cy="918900"/>
            <a:chOff x="6543900" y="4915132"/>
            <a:chExt cx="1634052" cy="918900"/>
          </a:xfrm>
        </p:grpSpPr>
        <p:sp>
          <p:nvSpPr>
            <p:cNvPr id="244" name="Google Shape;244;p19"/>
            <p:cNvSpPr txBox="1"/>
            <p:nvPr/>
          </p:nvSpPr>
          <p:spPr>
            <a:xfrm>
              <a:off x="6937500" y="5219932"/>
              <a:ext cx="4416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3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5" name="Google Shape;245;p19"/>
            <p:cNvSpPr txBox="1"/>
            <p:nvPr/>
          </p:nvSpPr>
          <p:spPr>
            <a:xfrm>
              <a:off x="71535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6" name="Google Shape;246;p19"/>
            <p:cNvSpPr txBox="1"/>
            <p:nvPr/>
          </p:nvSpPr>
          <p:spPr>
            <a:xfrm>
              <a:off x="7382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7" name="Google Shape;247;p19"/>
            <p:cNvSpPr txBox="1"/>
            <p:nvPr/>
          </p:nvSpPr>
          <p:spPr>
            <a:xfrm>
              <a:off x="75572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4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48" name="Google Shape;248;p19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49" name="Google Shape;249;p19"/>
          <p:cNvGrpSpPr/>
          <p:nvPr/>
        </p:nvGrpSpPr>
        <p:grpSpPr>
          <a:xfrm>
            <a:off x="9542796" y="5458606"/>
            <a:ext cx="1579554" cy="614100"/>
            <a:chOff x="3446796" y="3026868"/>
            <a:chExt cx="1579554" cy="614100"/>
          </a:xfrm>
        </p:grpSpPr>
        <p:sp>
          <p:nvSpPr>
            <p:cNvPr id="250" name="Google Shape;250;p19"/>
            <p:cNvSpPr txBox="1"/>
            <p:nvPr/>
          </p:nvSpPr>
          <p:spPr>
            <a:xfrm>
              <a:off x="3817650" y="3026868"/>
              <a:ext cx="659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3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51" name="Google Shape;251;p19"/>
            <p:cNvSpPr txBox="1"/>
            <p:nvPr/>
          </p:nvSpPr>
          <p:spPr>
            <a:xfrm>
              <a:off x="4033650" y="3072366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52" name="Google Shape;252;p19"/>
            <p:cNvSpPr txBox="1"/>
            <p:nvPr/>
          </p:nvSpPr>
          <p:spPr>
            <a:xfrm>
              <a:off x="4109850" y="3026875"/>
              <a:ext cx="9165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16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53" name="Google Shape;253;p19"/>
            <p:cNvSpPr txBox="1"/>
            <p:nvPr/>
          </p:nvSpPr>
          <p:spPr>
            <a:xfrm>
              <a:off x="3446796" y="3038247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54" name="Google Shape;254;p19"/>
          <p:cNvGrpSpPr/>
          <p:nvPr/>
        </p:nvGrpSpPr>
        <p:grpSpPr>
          <a:xfrm>
            <a:off x="10870400" y="5430156"/>
            <a:ext cx="1039475" cy="614100"/>
            <a:chOff x="8028450" y="2382300"/>
            <a:chExt cx="1039475" cy="614100"/>
          </a:xfrm>
        </p:grpSpPr>
        <p:sp>
          <p:nvSpPr>
            <p:cNvPr id="255" name="Google Shape;255;p19"/>
            <p:cNvSpPr txBox="1"/>
            <p:nvPr/>
          </p:nvSpPr>
          <p:spPr>
            <a:xfrm>
              <a:off x="8314925" y="2382300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48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56" name="Google Shape;256;p19"/>
            <p:cNvSpPr txBox="1"/>
            <p:nvPr/>
          </p:nvSpPr>
          <p:spPr>
            <a:xfrm>
              <a:off x="80284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cxnSp>
        <p:nvCxnSpPr>
          <p:cNvPr id="257" name="Google Shape;257;p19"/>
          <p:cNvCxnSpPr/>
          <p:nvPr/>
        </p:nvCxnSpPr>
        <p:spPr>
          <a:xfrm flipH="1" rot="10800000">
            <a:off x="6553176" y="3957225"/>
            <a:ext cx="54258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20"/>
          <p:cNvGrpSpPr/>
          <p:nvPr/>
        </p:nvGrpSpPr>
        <p:grpSpPr>
          <a:xfrm>
            <a:off x="2490160" y="2035835"/>
            <a:ext cx="1345852" cy="2387719"/>
            <a:chOff x="1406105" y="1846054"/>
            <a:chExt cx="1345852" cy="2387719"/>
          </a:xfrm>
        </p:grpSpPr>
        <p:sp>
          <p:nvSpPr>
            <p:cNvPr id="263" name="Google Shape;263;p20"/>
            <p:cNvSpPr/>
            <p:nvPr/>
          </p:nvSpPr>
          <p:spPr>
            <a:xfrm>
              <a:off x="1411857" y="18460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64" name="Google Shape;264;p20"/>
            <p:cNvSpPr/>
            <p:nvPr/>
          </p:nvSpPr>
          <p:spPr>
            <a:xfrm>
              <a:off x="1406105" y="1846054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65" name="Google Shape;265;p20"/>
            <p:cNvSpPr/>
            <p:nvPr/>
          </p:nvSpPr>
          <p:spPr>
            <a:xfrm>
              <a:off x="1406105" y="4043873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66" name="Google Shape;266;p20"/>
          <p:cNvGrpSpPr/>
          <p:nvPr/>
        </p:nvGrpSpPr>
        <p:grpSpPr>
          <a:xfrm>
            <a:off x="8373374" y="2035835"/>
            <a:ext cx="1340100" cy="2387719"/>
            <a:chOff x="8373374" y="2035835"/>
            <a:chExt cx="1340100" cy="2387719"/>
          </a:xfrm>
        </p:grpSpPr>
        <p:sp>
          <p:nvSpPr>
            <p:cNvPr id="267" name="Google Shape;267;p20"/>
            <p:cNvSpPr/>
            <p:nvPr/>
          </p:nvSpPr>
          <p:spPr>
            <a:xfrm>
              <a:off x="8373374" y="2035835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68" name="Google Shape;268;p20"/>
            <p:cNvSpPr/>
            <p:nvPr/>
          </p:nvSpPr>
          <p:spPr>
            <a:xfrm>
              <a:off x="9489057" y="2035835"/>
              <a:ext cx="224400" cy="23877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69" name="Google Shape;269;p20"/>
            <p:cNvSpPr/>
            <p:nvPr/>
          </p:nvSpPr>
          <p:spPr>
            <a:xfrm>
              <a:off x="8373374" y="4233654"/>
              <a:ext cx="1340100" cy="189900"/>
            </a:xfrm>
            <a:prstGeom prst="rect">
              <a:avLst/>
            </a:prstGeom>
            <a:solidFill>
              <a:srgbClr val="DC5F6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800" u="none" cap="none" strike="noStrike">
                <a:solidFill>
                  <a:schemeClr val="lt1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270" name="Google Shape;270;p20"/>
          <p:cNvSpPr txBox="1"/>
          <p:nvPr/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252738"/>
                </a:solidFill>
              </a:rPr>
              <a:t>Punto Flotante</a:t>
            </a:r>
            <a:endParaRPr sz="6000">
              <a:solidFill>
                <a:srgbClr val="000000"/>
              </a:solidFill>
            </a:endParaRPr>
          </a:p>
        </p:txBody>
      </p:sp>
      <p:sp>
        <p:nvSpPr>
          <p:cNvPr id="271" name="Google Shape;271;p20"/>
          <p:cNvSpPr txBox="1"/>
          <p:nvPr/>
        </p:nvSpPr>
        <p:spPr>
          <a:xfrm>
            <a:off x="1524000" y="3602042"/>
            <a:ext cx="9144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400">
                <a:latin typeface="Libre Baskerville"/>
                <a:ea typeface="Libre Baskerville"/>
                <a:cs typeface="Libre Baskerville"/>
                <a:sym typeface="Libre Baskerville"/>
              </a:rPr>
              <a:t>Mantisa Fraccionaria</a:t>
            </a:r>
            <a:endParaRPr sz="2400">
              <a:solidFill>
                <a:srgbClr val="000000"/>
              </a:solidFill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3205200" y="347875"/>
            <a:ext cx="57816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Mantisa Fraccionaria</a:t>
            </a:r>
            <a:endParaRPr/>
          </a:p>
        </p:txBody>
      </p:sp>
      <p:sp>
        <p:nvSpPr>
          <p:cNvPr id="277" name="Google Shape;277;p21"/>
          <p:cNvSpPr txBox="1"/>
          <p:nvPr/>
        </p:nvSpPr>
        <p:spPr>
          <a:xfrm>
            <a:off x="4021347" y="105081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Definición</a:t>
            </a:r>
            <a:endParaRPr/>
          </a:p>
        </p:txBody>
      </p:sp>
      <p:sp>
        <p:nvSpPr>
          <p:cNvPr id="278" name="Google Shape;278;p21"/>
          <p:cNvSpPr txBox="1"/>
          <p:nvPr/>
        </p:nvSpPr>
        <p:spPr>
          <a:xfrm>
            <a:off x="375500" y="1698875"/>
            <a:ext cx="10916700" cy="16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Puede ser posible que la mantisa sea </a:t>
            </a:r>
            <a:r>
              <a:rPr b="1" lang="en-US" sz="20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fraccionaria</a:t>
            </a:r>
            <a:r>
              <a:rPr b="1"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.</a:t>
            </a:r>
            <a:endParaRPr b="1" sz="2000">
              <a:latin typeface="Libre Baskerville"/>
              <a:ea typeface="Libre Baskerville"/>
              <a:cs typeface="Libre Baskerville"/>
              <a:sym typeface="Libre Baskerville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En ese caso, lo único que se agrega es un </a:t>
            </a:r>
            <a:r>
              <a:rPr b="1" lang="en-US" sz="20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0, 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delante de la </a:t>
            </a:r>
            <a:r>
              <a:rPr lang="en-US" sz="2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Mantisa </a:t>
            </a:r>
            <a:r>
              <a:rPr lang="en-US" sz="2000">
                <a:latin typeface="Libre Baskerville"/>
                <a:ea typeface="Libre Baskerville"/>
                <a:cs typeface="Libre Baskerville"/>
                <a:sym typeface="Libre Baskerville"/>
              </a:rPr>
              <a:t>y se interpreta como binario fraccionario.</a:t>
            </a:r>
            <a:endParaRPr sz="2000">
              <a:latin typeface="Libre Baskerville"/>
              <a:ea typeface="Libre Baskerville"/>
              <a:cs typeface="Libre Baskerville"/>
              <a:sym typeface="Libre Baskerville"/>
            </a:endParaRPr>
          </a:p>
        </p:txBody>
      </p:sp>
      <p:grpSp>
        <p:nvGrpSpPr>
          <p:cNvPr id="279" name="Google Shape;279;p21"/>
          <p:cNvGrpSpPr/>
          <p:nvPr/>
        </p:nvGrpSpPr>
        <p:grpSpPr>
          <a:xfrm>
            <a:off x="4426500" y="3322475"/>
            <a:ext cx="2805600" cy="1049400"/>
            <a:chOff x="4426500" y="3322475"/>
            <a:chExt cx="2805600" cy="1049400"/>
          </a:xfrm>
        </p:grpSpPr>
        <p:sp>
          <p:nvSpPr>
            <p:cNvPr id="280" name="Google Shape;280;p21"/>
            <p:cNvSpPr txBox="1"/>
            <p:nvPr/>
          </p:nvSpPr>
          <p:spPr>
            <a:xfrm>
              <a:off x="4959900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</a:t>
              </a:r>
              <a:endParaRPr sz="30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1" name="Google Shape;281;p21"/>
            <p:cNvSpPr txBox="1"/>
            <p:nvPr/>
          </p:nvSpPr>
          <p:spPr>
            <a:xfrm>
              <a:off x="5504173" y="37580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*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2" name="Google Shape;282;p21"/>
            <p:cNvSpPr txBox="1"/>
            <p:nvPr/>
          </p:nvSpPr>
          <p:spPr>
            <a:xfrm>
              <a:off x="6015327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latin typeface="Libre Baskerville"/>
                  <a:ea typeface="Libre Baskerville"/>
                  <a:cs typeface="Libre Baskerville"/>
                  <a:sym typeface="Libre Baskerville"/>
                </a:rPr>
                <a:t>B</a:t>
              </a:r>
              <a:endParaRPr sz="30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3" name="Google Shape;283;p21"/>
            <p:cNvSpPr txBox="1"/>
            <p:nvPr/>
          </p:nvSpPr>
          <p:spPr>
            <a:xfrm>
              <a:off x="6407700" y="3322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</a:t>
              </a:r>
              <a:endParaRPr sz="30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4" name="Google Shape;284;p21"/>
            <p:cNvSpPr txBox="1"/>
            <p:nvPr/>
          </p:nvSpPr>
          <p:spPr>
            <a:xfrm>
              <a:off x="4426500" y="3703475"/>
              <a:ext cx="824400" cy="61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>
                  <a:solidFill>
                    <a:srgbClr val="1155CC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0,</a:t>
              </a:r>
              <a:endParaRPr sz="3000">
                <a:solidFill>
                  <a:srgbClr val="1155CC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285" name="Google Shape;285;p21"/>
          <p:cNvSpPr txBox="1"/>
          <p:nvPr/>
        </p:nvSpPr>
        <p:spPr>
          <a:xfrm>
            <a:off x="390200" y="4361925"/>
            <a:ext cx="3810900" cy="18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Sistema </a:t>
            </a:r>
            <a:r>
              <a:rPr lang="en-US" sz="1800">
                <a:solidFill>
                  <a:schemeClr val="dk1"/>
                </a:solidFill>
              </a:rPr>
              <a:t>5 bits de </a:t>
            </a:r>
            <a:r>
              <a:rPr lang="en-US" sz="1800">
                <a:solidFill>
                  <a:srgbClr val="38761D"/>
                </a:solidFill>
              </a:rPr>
              <a:t>Mantisa </a:t>
            </a:r>
            <a:r>
              <a:rPr lang="en-US" sz="1800">
                <a:solidFill>
                  <a:srgbClr val="1155CC"/>
                </a:solidFill>
              </a:rPr>
              <a:t>fraccionaria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/>
              <a:t>y </a:t>
            </a:r>
            <a:r>
              <a:rPr lang="en-US" sz="1800">
                <a:solidFill>
                  <a:schemeClr val="dk1"/>
                </a:solidFill>
              </a:rPr>
              <a:t>3 bits de</a:t>
            </a:r>
            <a:r>
              <a:rPr lang="en-US" sz="1800">
                <a:solidFill>
                  <a:srgbClr val="38761D"/>
                </a:solidFill>
              </a:rPr>
              <a:t> </a:t>
            </a:r>
            <a:r>
              <a:rPr lang="en-US" sz="1800">
                <a:solidFill>
                  <a:srgbClr val="C00000"/>
                </a:solidFill>
              </a:rPr>
              <a:t>Exponente</a:t>
            </a:r>
            <a:r>
              <a:rPr lang="en-US" sz="1800"/>
              <a:t>,</a:t>
            </a:r>
            <a:r>
              <a:rPr lang="en-US" sz="1800">
                <a:solidFill>
                  <a:srgbClr val="C00000"/>
                </a:solidFill>
              </a:rPr>
              <a:t> </a:t>
            </a:r>
            <a:r>
              <a:rPr lang="en-US" sz="1800"/>
              <a:t>ambos en </a:t>
            </a:r>
            <a:r>
              <a:rPr b="1" lang="en-US" sz="1800"/>
              <a:t>BSS</a:t>
            </a:r>
            <a:endParaRPr b="1"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¿Qué representa el </a:t>
            </a:r>
            <a:r>
              <a:rPr b="1" lang="en-US" sz="1800"/>
              <a:t>01010011</a:t>
            </a:r>
            <a:r>
              <a:rPr lang="en-US" sz="1800"/>
              <a:t>?</a:t>
            </a:r>
            <a:endParaRPr sz="18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C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286" name="Google Shape;286;p21"/>
          <p:cNvGrpSpPr/>
          <p:nvPr/>
        </p:nvGrpSpPr>
        <p:grpSpPr>
          <a:xfrm>
            <a:off x="4083900" y="4915125"/>
            <a:ext cx="2809200" cy="918900"/>
            <a:chOff x="4083900" y="4915125"/>
            <a:chExt cx="2809200" cy="918900"/>
          </a:xfrm>
        </p:grpSpPr>
        <p:sp>
          <p:nvSpPr>
            <p:cNvPr id="287" name="Google Shape;287;p21"/>
            <p:cNvSpPr txBox="1"/>
            <p:nvPr/>
          </p:nvSpPr>
          <p:spPr>
            <a:xfrm>
              <a:off x="4083900" y="5219925"/>
              <a:ext cx="12852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400">
                  <a:solidFill>
                    <a:srgbClr val="1155CC"/>
                  </a:solidFill>
                </a:rPr>
                <a:t>0,</a:t>
              </a:r>
              <a:r>
                <a:rPr lang="en-US" sz="2400">
                  <a:solidFill>
                    <a:srgbClr val="38761D"/>
                  </a:solidFill>
                </a:rPr>
                <a:t>01010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8" name="Google Shape;288;p21"/>
            <p:cNvSpPr txBox="1"/>
            <p:nvPr/>
          </p:nvSpPr>
          <p:spPr>
            <a:xfrm>
              <a:off x="53247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89" name="Google Shape;289;p21"/>
            <p:cNvSpPr txBox="1"/>
            <p:nvPr/>
          </p:nvSpPr>
          <p:spPr>
            <a:xfrm>
              <a:off x="5629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90" name="Google Shape;290;p21"/>
            <p:cNvSpPr txBox="1"/>
            <p:nvPr/>
          </p:nvSpPr>
          <p:spPr>
            <a:xfrm>
              <a:off x="58581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011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91" name="Google Shape;291;p21"/>
          <p:cNvGrpSpPr/>
          <p:nvPr/>
        </p:nvGrpSpPr>
        <p:grpSpPr>
          <a:xfrm>
            <a:off x="10277700" y="5219925"/>
            <a:ext cx="1134000" cy="614100"/>
            <a:chOff x="9515700" y="5219925"/>
            <a:chExt cx="1134000" cy="614100"/>
          </a:xfrm>
        </p:grpSpPr>
        <p:sp>
          <p:nvSpPr>
            <p:cNvPr id="292" name="Google Shape;292;p21"/>
            <p:cNvSpPr txBox="1"/>
            <p:nvPr/>
          </p:nvSpPr>
          <p:spPr>
            <a:xfrm>
              <a:off x="9896700" y="5219925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2,5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293" name="Google Shape;293;p21"/>
            <p:cNvSpPr txBox="1"/>
            <p:nvPr/>
          </p:nvSpPr>
          <p:spPr>
            <a:xfrm>
              <a:off x="95157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94" name="Google Shape;294;p21"/>
          <p:cNvGrpSpPr/>
          <p:nvPr/>
        </p:nvGrpSpPr>
        <p:grpSpPr>
          <a:xfrm>
            <a:off x="2502975" y="5954900"/>
            <a:ext cx="659700" cy="595800"/>
            <a:chOff x="2502975" y="5573900"/>
            <a:chExt cx="659700" cy="595800"/>
          </a:xfrm>
        </p:grpSpPr>
        <p:sp>
          <p:nvSpPr>
            <p:cNvPr id="295" name="Google Shape;295;p21"/>
            <p:cNvSpPr/>
            <p:nvPr/>
          </p:nvSpPr>
          <p:spPr>
            <a:xfrm rot="5400000">
              <a:off x="2688825" y="5388050"/>
              <a:ext cx="288000" cy="6597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296" name="Google Shape;296;p21"/>
            <p:cNvSpPr txBox="1"/>
            <p:nvPr/>
          </p:nvSpPr>
          <p:spPr>
            <a:xfrm>
              <a:off x="2578275" y="5861900"/>
              <a:ext cx="509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</a:t>
              </a:r>
              <a:endParaRPr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297" name="Google Shape;297;p21"/>
          <p:cNvGrpSpPr/>
          <p:nvPr/>
        </p:nvGrpSpPr>
        <p:grpSpPr>
          <a:xfrm>
            <a:off x="3156850" y="5954900"/>
            <a:ext cx="413100" cy="595800"/>
            <a:chOff x="3156850" y="5573900"/>
            <a:chExt cx="413100" cy="595800"/>
          </a:xfrm>
        </p:grpSpPr>
        <p:sp>
          <p:nvSpPr>
            <p:cNvPr id="298" name="Google Shape;298;p21"/>
            <p:cNvSpPr/>
            <p:nvPr/>
          </p:nvSpPr>
          <p:spPr>
            <a:xfrm rot="5400000">
              <a:off x="3219400" y="5543300"/>
              <a:ext cx="288000" cy="3492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299" name="Google Shape;299;p21"/>
            <p:cNvSpPr txBox="1"/>
            <p:nvPr/>
          </p:nvSpPr>
          <p:spPr>
            <a:xfrm>
              <a:off x="3156850" y="5861900"/>
              <a:ext cx="413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C00000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E</a:t>
              </a:r>
              <a:endParaRPr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00" name="Google Shape;300;p21"/>
          <p:cNvGrpSpPr/>
          <p:nvPr/>
        </p:nvGrpSpPr>
        <p:grpSpPr>
          <a:xfrm>
            <a:off x="6391500" y="4915125"/>
            <a:ext cx="2245146" cy="918900"/>
            <a:chOff x="6543900" y="4915125"/>
            <a:chExt cx="2245146" cy="918900"/>
          </a:xfrm>
        </p:grpSpPr>
        <p:sp>
          <p:nvSpPr>
            <p:cNvPr id="301" name="Google Shape;301;p21"/>
            <p:cNvSpPr txBox="1"/>
            <p:nvPr/>
          </p:nvSpPr>
          <p:spPr>
            <a:xfrm>
              <a:off x="6937500" y="5219925"/>
              <a:ext cx="1134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0,3125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2" name="Google Shape;302;p21"/>
            <p:cNvSpPr txBox="1"/>
            <p:nvPr/>
          </p:nvSpPr>
          <p:spPr>
            <a:xfrm>
              <a:off x="7938246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3" name="Google Shape;303;p21"/>
            <p:cNvSpPr txBox="1"/>
            <p:nvPr/>
          </p:nvSpPr>
          <p:spPr>
            <a:xfrm>
              <a:off x="82203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4" name="Google Shape;304;p21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5" name="Google Shape;305;p21"/>
            <p:cNvSpPr txBox="1"/>
            <p:nvPr/>
          </p:nvSpPr>
          <p:spPr>
            <a:xfrm>
              <a:off x="8395446" y="4915125"/>
              <a:ext cx="3936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3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06" name="Google Shape;306;p21"/>
          <p:cNvGrpSpPr/>
          <p:nvPr/>
        </p:nvGrpSpPr>
        <p:grpSpPr>
          <a:xfrm>
            <a:off x="8372700" y="5219925"/>
            <a:ext cx="1993800" cy="614100"/>
            <a:chOff x="6543900" y="5219925"/>
            <a:chExt cx="1993800" cy="614100"/>
          </a:xfrm>
        </p:grpSpPr>
        <p:sp>
          <p:nvSpPr>
            <p:cNvPr id="307" name="Google Shape;307;p21"/>
            <p:cNvSpPr txBox="1"/>
            <p:nvPr/>
          </p:nvSpPr>
          <p:spPr>
            <a:xfrm>
              <a:off x="6937500" y="5219925"/>
              <a:ext cx="1134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0,3125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8" name="Google Shape;308;p21"/>
            <p:cNvSpPr txBox="1"/>
            <p:nvPr/>
          </p:nvSpPr>
          <p:spPr>
            <a:xfrm>
              <a:off x="79155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09" name="Google Shape;309;p21"/>
            <p:cNvSpPr txBox="1"/>
            <p:nvPr/>
          </p:nvSpPr>
          <p:spPr>
            <a:xfrm>
              <a:off x="8144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8</a:t>
              </a:r>
              <a:r>
                <a:rPr lang="en-US" sz="2400"/>
                <a:t>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10" name="Google Shape;310;p21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2"/>
          <p:cNvSpPr txBox="1"/>
          <p:nvPr/>
        </p:nvSpPr>
        <p:spPr>
          <a:xfrm>
            <a:off x="4021347" y="106076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Ojo</a:t>
            </a: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 cuando es con signo!</a:t>
            </a:r>
            <a:endParaRPr/>
          </a:p>
        </p:txBody>
      </p:sp>
      <p:sp>
        <p:nvSpPr>
          <p:cNvPr id="316" name="Google Shape;316;p22"/>
          <p:cNvSpPr txBox="1"/>
          <p:nvPr>
            <p:ph type="title"/>
          </p:nvPr>
        </p:nvSpPr>
        <p:spPr>
          <a:xfrm>
            <a:off x="161600" y="1630600"/>
            <a:ext cx="58536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1001101.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</a:t>
            </a:r>
            <a:r>
              <a:rPr lang="en-US" sz="1800">
                <a:solidFill>
                  <a:srgbClr val="1155CC"/>
                </a:solidFill>
              </a:rPr>
              <a:t>fraccionaria </a:t>
            </a:r>
            <a:r>
              <a:rPr b="1" lang="en-US" sz="1800"/>
              <a:t>BCS</a:t>
            </a:r>
            <a:r>
              <a:rPr lang="en-US" sz="1800"/>
              <a:t>, 3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BCS</a:t>
            </a:r>
            <a:endParaRPr b="1" sz="1800"/>
          </a:p>
        </p:txBody>
      </p:sp>
      <p:sp>
        <p:nvSpPr>
          <p:cNvPr id="317" name="Google Shape;317;p22"/>
          <p:cNvSpPr txBox="1"/>
          <p:nvPr>
            <p:ph type="title"/>
          </p:nvPr>
        </p:nvSpPr>
        <p:spPr>
          <a:xfrm>
            <a:off x="3132300" y="337975"/>
            <a:ext cx="5927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Punto Flotante</a:t>
            </a:r>
            <a:endParaRPr/>
          </a:p>
        </p:txBody>
      </p:sp>
      <p:cxnSp>
        <p:nvCxnSpPr>
          <p:cNvPr id="318" name="Google Shape;318;p22"/>
          <p:cNvCxnSpPr/>
          <p:nvPr/>
        </p:nvCxnSpPr>
        <p:spPr>
          <a:xfrm>
            <a:off x="6293275" y="1859850"/>
            <a:ext cx="0" cy="389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9" name="Google Shape;319;p22"/>
          <p:cNvGrpSpPr/>
          <p:nvPr/>
        </p:nvGrpSpPr>
        <p:grpSpPr>
          <a:xfrm>
            <a:off x="255700" y="4308950"/>
            <a:ext cx="2475400" cy="918900"/>
            <a:chOff x="4265300" y="4915125"/>
            <a:chExt cx="2475400" cy="918900"/>
          </a:xfrm>
        </p:grpSpPr>
        <p:sp>
          <p:nvSpPr>
            <p:cNvPr id="320" name="Google Shape;320;p22"/>
            <p:cNvSpPr txBox="1"/>
            <p:nvPr/>
          </p:nvSpPr>
          <p:spPr>
            <a:xfrm>
              <a:off x="4265300" y="5219925"/>
              <a:ext cx="1103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-</a:t>
              </a:r>
              <a:r>
                <a:rPr lang="en-US" sz="2400">
                  <a:solidFill>
                    <a:srgbClr val="1155CC"/>
                  </a:solidFill>
                </a:rPr>
                <a:t>0,</a:t>
              </a:r>
              <a:r>
                <a:rPr lang="en-US" sz="2400">
                  <a:solidFill>
                    <a:srgbClr val="38761D"/>
                  </a:solidFill>
                </a:rPr>
                <a:t>001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1" name="Google Shape;321;p22"/>
            <p:cNvSpPr txBox="1"/>
            <p:nvPr/>
          </p:nvSpPr>
          <p:spPr>
            <a:xfrm>
              <a:off x="5172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2" name="Google Shape;322;p22"/>
            <p:cNvSpPr txBox="1"/>
            <p:nvPr/>
          </p:nvSpPr>
          <p:spPr>
            <a:xfrm>
              <a:off x="54771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3" name="Google Shape;323;p22"/>
            <p:cNvSpPr txBox="1"/>
            <p:nvPr/>
          </p:nvSpPr>
          <p:spPr>
            <a:xfrm>
              <a:off x="57057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101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24" name="Google Shape;324;p22"/>
          <p:cNvGrpSpPr/>
          <p:nvPr/>
        </p:nvGrpSpPr>
        <p:grpSpPr>
          <a:xfrm>
            <a:off x="2128650" y="4322275"/>
            <a:ext cx="2319852" cy="918900"/>
            <a:chOff x="6543900" y="4915132"/>
            <a:chExt cx="2319852" cy="918900"/>
          </a:xfrm>
        </p:grpSpPr>
        <p:sp>
          <p:nvSpPr>
            <p:cNvPr id="325" name="Google Shape;325;p22"/>
            <p:cNvSpPr txBox="1"/>
            <p:nvPr/>
          </p:nvSpPr>
          <p:spPr>
            <a:xfrm>
              <a:off x="6937500" y="5219932"/>
              <a:ext cx="11304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-0,125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6" name="Google Shape;326;p22"/>
            <p:cNvSpPr txBox="1"/>
            <p:nvPr/>
          </p:nvSpPr>
          <p:spPr>
            <a:xfrm>
              <a:off x="78393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7" name="Google Shape;327;p22"/>
            <p:cNvSpPr txBox="1"/>
            <p:nvPr/>
          </p:nvSpPr>
          <p:spPr>
            <a:xfrm>
              <a:off x="80679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8" name="Google Shape;328;p22"/>
            <p:cNvSpPr txBox="1"/>
            <p:nvPr/>
          </p:nvSpPr>
          <p:spPr>
            <a:xfrm>
              <a:off x="82430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-1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29" name="Google Shape;329;p22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30" name="Google Shape;330;p22"/>
          <p:cNvGrpSpPr/>
          <p:nvPr/>
        </p:nvGrpSpPr>
        <p:grpSpPr>
          <a:xfrm>
            <a:off x="4142075" y="4613750"/>
            <a:ext cx="1697975" cy="614100"/>
            <a:chOff x="8028450" y="2382307"/>
            <a:chExt cx="1697975" cy="614100"/>
          </a:xfrm>
        </p:grpSpPr>
        <p:sp>
          <p:nvSpPr>
            <p:cNvPr id="331" name="Google Shape;331;p22"/>
            <p:cNvSpPr txBox="1"/>
            <p:nvPr/>
          </p:nvSpPr>
          <p:spPr>
            <a:xfrm>
              <a:off x="8314925" y="2382307"/>
              <a:ext cx="14115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-0,0625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32" name="Google Shape;332;p22"/>
            <p:cNvSpPr txBox="1"/>
            <p:nvPr/>
          </p:nvSpPr>
          <p:spPr>
            <a:xfrm>
              <a:off x="8028450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333" name="Google Shape;333;p22"/>
          <p:cNvSpPr txBox="1"/>
          <p:nvPr>
            <p:ph type="title"/>
          </p:nvPr>
        </p:nvSpPr>
        <p:spPr>
          <a:xfrm>
            <a:off x="6410000" y="1630600"/>
            <a:ext cx="53994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4290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01011010. 4 bits </a:t>
            </a:r>
            <a:r>
              <a:rPr lang="en-US" sz="1800">
                <a:solidFill>
                  <a:srgbClr val="38761D"/>
                </a:solidFill>
              </a:rPr>
              <a:t>Mantisa</a:t>
            </a:r>
            <a:r>
              <a:rPr lang="en-US" sz="1800"/>
              <a:t> </a:t>
            </a:r>
            <a:r>
              <a:rPr lang="en-US" sz="1800">
                <a:solidFill>
                  <a:srgbClr val="1155CC"/>
                </a:solidFill>
              </a:rPr>
              <a:t>fraccionaria </a:t>
            </a:r>
            <a:r>
              <a:rPr b="1" lang="en-US" sz="1800"/>
              <a:t>BCS</a:t>
            </a:r>
            <a:r>
              <a:rPr lang="en-US" sz="1800"/>
              <a:t>, 4 </a:t>
            </a:r>
            <a:r>
              <a:rPr lang="en-US" sz="1800">
                <a:solidFill>
                  <a:srgbClr val="CC0000"/>
                </a:solidFill>
              </a:rPr>
              <a:t>exponente</a:t>
            </a:r>
            <a:r>
              <a:rPr lang="en-US" sz="1800"/>
              <a:t> BSS</a:t>
            </a:r>
            <a:endParaRPr b="1" sz="1800"/>
          </a:p>
        </p:txBody>
      </p:sp>
      <p:grpSp>
        <p:nvGrpSpPr>
          <p:cNvPr id="334" name="Google Shape;334;p22"/>
          <p:cNvGrpSpPr/>
          <p:nvPr/>
        </p:nvGrpSpPr>
        <p:grpSpPr>
          <a:xfrm>
            <a:off x="6671275" y="4308938"/>
            <a:ext cx="2559000" cy="918900"/>
            <a:chOff x="4334100" y="4915125"/>
            <a:chExt cx="2559000" cy="918900"/>
          </a:xfrm>
        </p:grpSpPr>
        <p:sp>
          <p:nvSpPr>
            <p:cNvPr id="335" name="Google Shape;335;p22"/>
            <p:cNvSpPr txBox="1"/>
            <p:nvPr/>
          </p:nvSpPr>
          <p:spPr>
            <a:xfrm>
              <a:off x="4334100" y="5219925"/>
              <a:ext cx="114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+</a:t>
              </a:r>
              <a:r>
                <a:rPr lang="en-US" sz="2400">
                  <a:solidFill>
                    <a:srgbClr val="1155CC"/>
                  </a:solidFill>
                </a:rPr>
                <a:t>0,</a:t>
              </a:r>
              <a:r>
                <a:rPr lang="en-US" sz="2400">
                  <a:solidFill>
                    <a:srgbClr val="38761D"/>
                  </a:solidFill>
                </a:rPr>
                <a:t>101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36" name="Google Shape;336;p22"/>
            <p:cNvSpPr txBox="1"/>
            <p:nvPr/>
          </p:nvSpPr>
          <p:spPr>
            <a:xfrm>
              <a:off x="53247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37" name="Google Shape;337;p22"/>
            <p:cNvSpPr txBox="1"/>
            <p:nvPr/>
          </p:nvSpPr>
          <p:spPr>
            <a:xfrm>
              <a:off x="56295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38" name="Google Shape;338;p22"/>
            <p:cNvSpPr txBox="1"/>
            <p:nvPr/>
          </p:nvSpPr>
          <p:spPr>
            <a:xfrm>
              <a:off x="5858100" y="4915125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1010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39" name="Google Shape;339;p22"/>
          <p:cNvGrpSpPr/>
          <p:nvPr/>
        </p:nvGrpSpPr>
        <p:grpSpPr>
          <a:xfrm>
            <a:off x="8493600" y="4308938"/>
            <a:ext cx="2243652" cy="918900"/>
            <a:chOff x="6543900" y="4915132"/>
            <a:chExt cx="2243652" cy="918900"/>
          </a:xfrm>
        </p:grpSpPr>
        <p:sp>
          <p:nvSpPr>
            <p:cNvPr id="340" name="Google Shape;340;p22"/>
            <p:cNvSpPr txBox="1"/>
            <p:nvPr/>
          </p:nvSpPr>
          <p:spPr>
            <a:xfrm>
              <a:off x="6937500" y="5219932"/>
              <a:ext cx="9816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0,625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1" name="Google Shape;341;p22"/>
            <p:cNvSpPr txBox="1"/>
            <p:nvPr/>
          </p:nvSpPr>
          <p:spPr>
            <a:xfrm>
              <a:off x="7763100" y="5265423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*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2" name="Google Shape;342;p22"/>
            <p:cNvSpPr txBox="1"/>
            <p:nvPr/>
          </p:nvSpPr>
          <p:spPr>
            <a:xfrm>
              <a:off x="7991700" y="5219931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2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3" name="Google Shape;343;p22"/>
            <p:cNvSpPr txBox="1"/>
            <p:nvPr/>
          </p:nvSpPr>
          <p:spPr>
            <a:xfrm>
              <a:off x="8166852" y="4915132"/>
              <a:ext cx="6207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C00000"/>
                  </a:solidFill>
                </a:rPr>
                <a:t>10</a:t>
              </a:r>
              <a:endParaRPr sz="240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4" name="Google Shape;344;p22"/>
            <p:cNvSpPr txBox="1"/>
            <p:nvPr/>
          </p:nvSpPr>
          <p:spPr>
            <a:xfrm>
              <a:off x="6543900" y="5231304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grpSp>
        <p:nvGrpSpPr>
          <p:cNvPr id="345" name="Google Shape;345;p22"/>
          <p:cNvGrpSpPr/>
          <p:nvPr/>
        </p:nvGrpSpPr>
        <p:grpSpPr>
          <a:xfrm>
            <a:off x="10508652" y="4613731"/>
            <a:ext cx="1039475" cy="614100"/>
            <a:chOff x="7864677" y="2382300"/>
            <a:chExt cx="1039475" cy="614100"/>
          </a:xfrm>
        </p:grpSpPr>
        <p:sp>
          <p:nvSpPr>
            <p:cNvPr id="346" name="Google Shape;346;p22"/>
            <p:cNvSpPr txBox="1"/>
            <p:nvPr/>
          </p:nvSpPr>
          <p:spPr>
            <a:xfrm>
              <a:off x="8151152" y="2382300"/>
              <a:ext cx="753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400"/>
                <a:t>640</a:t>
              </a:r>
              <a:endParaRPr b="1"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sp>
          <p:nvSpPr>
            <p:cNvPr id="347" name="Google Shape;347;p22"/>
            <p:cNvSpPr txBox="1"/>
            <p:nvPr/>
          </p:nvSpPr>
          <p:spPr>
            <a:xfrm>
              <a:off x="7864677" y="2393679"/>
              <a:ext cx="393600" cy="46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/>
                <a:t>= </a:t>
              </a:r>
              <a:endParaRPr sz="2400"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348" name="Google Shape;348;p22"/>
          <p:cNvSpPr txBox="1"/>
          <p:nvPr>
            <p:ph type="title"/>
          </p:nvPr>
        </p:nvSpPr>
        <p:spPr>
          <a:xfrm>
            <a:off x="1928975" y="3043788"/>
            <a:ext cx="35469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NO</a:t>
            </a:r>
            <a:r>
              <a:rPr lang="en-US" sz="1800"/>
              <a:t> se considera el bit del signo dentro de Mantisa fraccionaria!</a:t>
            </a:r>
            <a:endParaRPr b="1" sz="1800"/>
          </a:p>
        </p:txBody>
      </p:sp>
      <p:grpSp>
        <p:nvGrpSpPr>
          <p:cNvPr id="349" name="Google Shape;349;p22"/>
          <p:cNvGrpSpPr/>
          <p:nvPr/>
        </p:nvGrpSpPr>
        <p:grpSpPr>
          <a:xfrm>
            <a:off x="777750" y="2861150"/>
            <a:ext cx="1038950" cy="1057663"/>
            <a:chOff x="777750" y="2861150"/>
            <a:chExt cx="1038950" cy="1057663"/>
          </a:xfrm>
        </p:grpSpPr>
        <p:sp>
          <p:nvSpPr>
            <p:cNvPr id="350" name="Google Shape;350;p22"/>
            <p:cNvSpPr txBox="1"/>
            <p:nvPr/>
          </p:nvSpPr>
          <p:spPr>
            <a:xfrm>
              <a:off x="781700" y="2861150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1 001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grpSp>
          <p:nvGrpSpPr>
            <p:cNvPr id="351" name="Google Shape;351;p22"/>
            <p:cNvGrpSpPr/>
            <p:nvPr/>
          </p:nvGrpSpPr>
          <p:grpSpPr>
            <a:xfrm>
              <a:off x="1162050" y="3313875"/>
              <a:ext cx="546000" cy="604938"/>
              <a:chOff x="933450" y="2932875"/>
              <a:chExt cx="546000" cy="604938"/>
            </a:xfrm>
          </p:grpSpPr>
          <p:sp>
            <p:nvSpPr>
              <p:cNvPr id="352" name="Google Shape;352;p22"/>
              <p:cNvSpPr/>
              <p:nvPr/>
            </p:nvSpPr>
            <p:spPr>
              <a:xfrm rot="5400000">
                <a:off x="1062450" y="2803875"/>
                <a:ext cx="288000" cy="546000"/>
              </a:xfrm>
              <a:prstGeom prst="rightBrace">
                <a:avLst>
                  <a:gd fmla="val 8333" name="adj1"/>
                  <a:gd fmla="val 50000" name="adj2"/>
                </a:avLst>
              </a:prstGeom>
              <a:noFill/>
              <a:ln cap="flat" cmpd="sng" w="38100">
                <a:solidFill>
                  <a:srgbClr val="DC5F6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53" name="Google Shape;353;p22"/>
              <p:cNvSpPr txBox="1"/>
              <p:nvPr/>
            </p:nvSpPr>
            <p:spPr>
              <a:xfrm>
                <a:off x="951900" y="3230013"/>
                <a:ext cx="5091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rgbClr val="38761D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M</a:t>
                </a:r>
                <a:endParaRPr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sp>
          <p:nvSpPr>
            <p:cNvPr id="354" name="Google Shape;354;p22"/>
            <p:cNvSpPr/>
            <p:nvPr/>
          </p:nvSpPr>
          <p:spPr>
            <a:xfrm rot="5400000">
              <a:off x="823050" y="3326475"/>
              <a:ext cx="288000" cy="2628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55" name="Google Shape;355;p22"/>
            <p:cNvSpPr txBox="1"/>
            <p:nvPr/>
          </p:nvSpPr>
          <p:spPr>
            <a:xfrm>
              <a:off x="777750" y="3609654"/>
              <a:ext cx="3786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-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  <p:sp>
        <p:nvSpPr>
          <p:cNvPr id="356" name="Google Shape;356;p22"/>
          <p:cNvSpPr txBox="1"/>
          <p:nvPr>
            <p:ph type="title"/>
          </p:nvPr>
        </p:nvSpPr>
        <p:spPr>
          <a:xfrm>
            <a:off x="7911863" y="3043788"/>
            <a:ext cx="35469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NO</a:t>
            </a:r>
            <a:r>
              <a:rPr lang="en-US" sz="1800"/>
              <a:t> se considera el bit del signo dentro de Mantisa fraccionaria!</a:t>
            </a:r>
            <a:endParaRPr b="1" sz="1800"/>
          </a:p>
        </p:txBody>
      </p:sp>
      <p:grpSp>
        <p:nvGrpSpPr>
          <p:cNvPr id="357" name="Google Shape;357;p22"/>
          <p:cNvGrpSpPr/>
          <p:nvPr/>
        </p:nvGrpSpPr>
        <p:grpSpPr>
          <a:xfrm>
            <a:off x="6760638" y="2861150"/>
            <a:ext cx="1038950" cy="1057663"/>
            <a:chOff x="777750" y="2861150"/>
            <a:chExt cx="1038950" cy="1057663"/>
          </a:xfrm>
        </p:grpSpPr>
        <p:sp>
          <p:nvSpPr>
            <p:cNvPr id="358" name="Google Shape;358;p22"/>
            <p:cNvSpPr txBox="1"/>
            <p:nvPr/>
          </p:nvSpPr>
          <p:spPr>
            <a:xfrm>
              <a:off x="781700" y="2861150"/>
              <a:ext cx="1035000" cy="6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rgbClr val="38761D"/>
                  </a:solidFill>
                </a:rPr>
                <a:t>0  101</a:t>
              </a:r>
              <a:endParaRPr sz="2400"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  <p:grpSp>
          <p:nvGrpSpPr>
            <p:cNvPr id="359" name="Google Shape;359;p22"/>
            <p:cNvGrpSpPr/>
            <p:nvPr/>
          </p:nvGrpSpPr>
          <p:grpSpPr>
            <a:xfrm>
              <a:off x="1162050" y="3313875"/>
              <a:ext cx="546000" cy="604938"/>
              <a:chOff x="933450" y="2932875"/>
              <a:chExt cx="546000" cy="604938"/>
            </a:xfrm>
          </p:grpSpPr>
          <p:sp>
            <p:nvSpPr>
              <p:cNvPr id="360" name="Google Shape;360;p22"/>
              <p:cNvSpPr/>
              <p:nvPr/>
            </p:nvSpPr>
            <p:spPr>
              <a:xfrm rot="5400000">
                <a:off x="1062450" y="2803875"/>
                <a:ext cx="288000" cy="546000"/>
              </a:xfrm>
              <a:prstGeom prst="rightBrace">
                <a:avLst>
                  <a:gd fmla="val 8333" name="adj1"/>
                  <a:gd fmla="val 50000" name="adj2"/>
                </a:avLst>
              </a:prstGeom>
              <a:noFill/>
              <a:ln cap="flat" cmpd="sng" w="38100">
                <a:solidFill>
                  <a:srgbClr val="DC5F6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endParaRPr>
              </a:p>
            </p:txBody>
          </p:sp>
          <p:sp>
            <p:nvSpPr>
              <p:cNvPr id="361" name="Google Shape;361;p22"/>
              <p:cNvSpPr txBox="1"/>
              <p:nvPr/>
            </p:nvSpPr>
            <p:spPr>
              <a:xfrm>
                <a:off x="951900" y="3230013"/>
                <a:ext cx="509100" cy="307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solidFill>
                      <a:srgbClr val="38761D"/>
                    </a:solidFill>
                    <a:latin typeface="Libre Baskerville"/>
                    <a:ea typeface="Libre Baskerville"/>
                    <a:cs typeface="Libre Baskerville"/>
                    <a:sym typeface="Libre Baskerville"/>
                  </a:rPr>
                  <a:t>M</a:t>
                </a:r>
                <a:endParaRPr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endParaRPr>
              </a:p>
            </p:txBody>
          </p:sp>
        </p:grpSp>
        <p:sp>
          <p:nvSpPr>
            <p:cNvPr id="362" name="Google Shape;362;p22"/>
            <p:cNvSpPr/>
            <p:nvPr/>
          </p:nvSpPr>
          <p:spPr>
            <a:xfrm rot="5400000">
              <a:off x="823050" y="3326475"/>
              <a:ext cx="288000" cy="2628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63" name="Google Shape;363;p22"/>
            <p:cNvSpPr txBox="1"/>
            <p:nvPr/>
          </p:nvSpPr>
          <p:spPr>
            <a:xfrm>
              <a:off x="777750" y="3609654"/>
              <a:ext cx="3786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+</a:t>
              </a:r>
              <a:endParaRPr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3"/>
          <p:cNvSpPr txBox="1"/>
          <p:nvPr>
            <p:ph type="title"/>
          </p:nvPr>
        </p:nvSpPr>
        <p:spPr>
          <a:xfrm>
            <a:off x="2351500" y="347875"/>
            <a:ext cx="8006400" cy="8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Arial"/>
              <a:buNone/>
            </a:pPr>
            <a:r>
              <a:rPr lang="en-US" sz="3959"/>
              <a:t>Mantisa Fraccionaria Normalizada</a:t>
            </a:r>
            <a:endParaRPr/>
          </a:p>
        </p:txBody>
      </p:sp>
      <p:sp>
        <p:nvSpPr>
          <p:cNvPr id="369" name="Google Shape;369;p23"/>
          <p:cNvSpPr txBox="1"/>
          <p:nvPr/>
        </p:nvSpPr>
        <p:spPr>
          <a:xfrm>
            <a:off x="4021347" y="1050818"/>
            <a:ext cx="41493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Definición</a:t>
            </a:r>
            <a:endParaRPr/>
          </a:p>
        </p:txBody>
      </p:sp>
      <p:sp>
        <p:nvSpPr>
          <p:cNvPr id="370" name="Google Shape;370;p23"/>
          <p:cNvSpPr/>
          <p:nvPr/>
        </p:nvSpPr>
        <p:spPr>
          <a:xfrm>
            <a:off x="376975" y="1358630"/>
            <a:ext cx="5543400" cy="5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Candara"/>
              <a:buNone/>
            </a:pPr>
            <a:r>
              <a:rPr i="0" lang="en-US" sz="2000" u="none" cap="none" strike="noStrike">
                <a:solidFill>
                  <a:srgbClr val="000000"/>
                </a:solidFill>
              </a:rPr>
              <a:t>Veamos el siguiente ejemplo:</a:t>
            </a:r>
            <a:endParaRPr b="1" i="0" sz="2000" u="none" cap="none" strike="noStrike">
              <a:solidFill>
                <a:srgbClr val="000000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sp>
        <p:nvSpPr>
          <p:cNvPr id="371" name="Google Shape;371;p23"/>
          <p:cNvSpPr txBox="1"/>
          <p:nvPr/>
        </p:nvSpPr>
        <p:spPr>
          <a:xfrm>
            <a:off x="591400" y="1879425"/>
            <a:ext cx="1786500" cy="14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40 	x 10</a:t>
            </a:r>
            <a:r>
              <a:rPr b="1" baseline="30000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0</a:t>
            </a: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 = 40</a:t>
            </a:r>
            <a:r>
              <a:rPr lang="en-US" sz="2000" u="sng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1" sz="2000">
              <a:solidFill>
                <a:srgbClr val="464646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4 	x 10</a:t>
            </a:r>
            <a:r>
              <a:rPr b="1" baseline="30000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1</a:t>
            </a: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  = 40</a:t>
            </a:r>
            <a:r>
              <a:rPr lang="en-US" sz="2000" u="sng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1" sz="2000">
              <a:solidFill>
                <a:srgbClr val="464646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0,4 	x 10</a:t>
            </a:r>
            <a:r>
              <a:rPr b="1" baseline="30000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2</a:t>
            </a: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  = 40</a:t>
            </a:r>
            <a:r>
              <a:rPr lang="en-US" sz="2000" u="sng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1" sz="2000">
              <a:solidFill>
                <a:srgbClr val="464646"/>
              </a:solidFill>
              <a:latin typeface="Candara"/>
              <a:ea typeface="Candara"/>
              <a:cs typeface="Candara"/>
              <a:sym typeface="Candara"/>
            </a:endParaRPr>
          </a:p>
          <a:p>
            <a:pPr indent="0" lvl="1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400 x 10</a:t>
            </a:r>
            <a:r>
              <a:rPr b="1" baseline="30000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-1    </a:t>
            </a:r>
            <a:r>
              <a:rPr b="1" lang="en-US" sz="2000">
                <a:solidFill>
                  <a:srgbClr val="464646"/>
                </a:solidFill>
                <a:latin typeface="Candara"/>
                <a:ea typeface="Candara"/>
                <a:cs typeface="Candara"/>
                <a:sym typeface="Candara"/>
              </a:rPr>
              <a:t>= 40</a:t>
            </a:r>
            <a:r>
              <a:rPr lang="en-US" sz="2000" u="sng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rPr>
              <a:t> </a:t>
            </a:r>
            <a:endParaRPr b="1" baseline="30000" sz="2000">
              <a:solidFill>
                <a:schemeClr val="dk1"/>
              </a:solidFill>
              <a:latin typeface="Candara"/>
              <a:ea typeface="Candara"/>
              <a:cs typeface="Candara"/>
              <a:sym typeface="Candara"/>
            </a:endParaRPr>
          </a:p>
        </p:txBody>
      </p:sp>
      <p:grpSp>
        <p:nvGrpSpPr>
          <p:cNvPr id="372" name="Google Shape;372;p23"/>
          <p:cNvGrpSpPr/>
          <p:nvPr/>
        </p:nvGrpSpPr>
        <p:grpSpPr>
          <a:xfrm>
            <a:off x="376975" y="3418858"/>
            <a:ext cx="7219025" cy="1330525"/>
            <a:chOff x="376975" y="3528750"/>
            <a:chExt cx="7219025" cy="1330525"/>
          </a:xfrm>
        </p:grpSpPr>
        <p:sp>
          <p:nvSpPr>
            <p:cNvPr id="373" name="Google Shape;373;p23"/>
            <p:cNvSpPr/>
            <p:nvPr/>
          </p:nvSpPr>
          <p:spPr>
            <a:xfrm>
              <a:off x="376975" y="3528750"/>
              <a:ext cx="7200900" cy="66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r>
                <a:rPr i="0" lang="en-US" sz="1800" u="none" cap="none" strike="noStrike">
                  <a:solidFill>
                    <a:srgbClr val="000000"/>
                  </a:solidFill>
                </a:rPr>
                <a:t>Para eliminar las representaciones repetidas vamos a</a:t>
              </a:r>
              <a:r>
                <a:rPr lang="en-US" sz="1800"/>
                <a:t> </a:t>
              </a:r>
              <a:r>
                <a:rPr i="0" lang="en-US" sz="1800" u="none" cap="none" strike="noStrike">
                  <a:solidFill>
                    <a:srgbClr val="000000"/>
                  </a:solidFill>
                </a:rPr>
                <a:t>d</a:t>
              </a:r>
              <a:r>
                <a:rPr lang="en-US" sz="1800"/>
                <a:t>efinir</a:t>
              </a:r>
              <a:r>
                <a:rPr i="0" lang="en-US" sz="1800" u="none" cap="none" strike="noStrike">
                  <a:solidFill>
                    <a:srgbClr val="000000"/>
                  </a:solidFill>
                </a:rPr>
                <a:t> la mantisa de la siguiente forma:</a:t>
              </a:r>
              <a:endParaRPr/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800"/>
                <a:buFont typeface="Candara"/>
                <a:buNone/>
              </a:pPr>
              <a:r>
                <a:t/>
              </a:r>
              <a:endParaRPr b="0" i="0" sz="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Clr>
                  <a:srgbClr val="292929"/>
                </a:buClr>
                <a:buSzPts val="1600"/>
                <a:buFont typeface="Calibri"/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3"/>
            <p:cNvSpPr txBox="1"/>
            <p:nvPr/>
          </p:nvSpPr>
          <p:spPr>
            <a:xfrm>
              <a:off x="4596000" y="4290475"/>
              <a:ext cx="3000000" cy="56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800">
                  <a:solidFill>
                    <a:srgbClr val="1155CC"/>
                  </a:solidFill>
                  <a:latin typeface="Calibri"/>
                  <a:ea typeface="Calibri"/>
                  <a:cs typeface="Calibri"/>
                  <a:sym typeface="Calibri"/>
                </a:rPr>
                <a:t>0,1</a:t>
              </a:r>
              <a:r>
                <a:rPr b="1" lang="en-US" sz="2800">
                  <a:solidFill>
                    <a:srgbClr val="464646"/>
                  </a:solidFill>
                  <a:latin typeface="Calibri"/>
                  <a:ea typeface="Calibri"/>
                  <a:cs typeface="Calibri"/>
                  <a:sym typeface="Calibri"/>
                </a:rPr>
                <a:t>xxx.....xxx</a:t>
              </a:r>
              <a:endParaRPr/>
            </a:p>
          </p:txBody>
        </p:sp>
      </p:grpSp>
      <p:sp>
        <p:nvSpPr>
          <p:cNvPr id="375" name="Google Shape;375;p23"/>
          <p:cNvSpPr/>
          <p:nvPr/>
        </p:nvSpPr>
        <p:spPr>
          <a:xfrm>
            <a:off x="376975" y="5743600"/>
            <a:ext cx="9348000" cy="6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lang="en-US" sz="1800"/>
              <a:t>Y vamos a llamarla </a:t>
            </a:r>
            <a:r>
              <a:rPr b="1" lang="en-US" sz="1800"/>
              <a:t>Mantisa Fraccionaria Normalizada</a:t>
            </a:r>
            <a:r>
              <a:rPr lang="en-US" sz="1800"/>
              <a:t>. Donde </a:t>
            </a:r>
            <a:r>
              <a:rPr b="1" lang="en-US" sz="1800"/>
              <a:t>todas las mantisas</a:t>
            </a:r>
            <a:r>
              <a:rPr lang="en-US" sz="1800"/>
              <a:t> comienzan con </a:t>
            </a:r>
            <a:r>
              <a:rPr b="1" lang="en-US" sz="1800">
                <a:solidFill>
                  <a:srgbClr val="1155CC"/>
                </a:solidFill>
              </a:rPr>
              <a:t>0,1</a:t>
            </a:r>
            <a:endParaRPr b="1" i="0" sz="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Calibri"/>
              <a:buNone/>
            </a:pPr>
            <a:r>
              <a:t/>
            </a:r>
            <a:endParaRPr/>
          </a:p>
        </p:txBody>
      </p:sp>
      <p:grpSp>
        <p:nvGrpSpPr>
          <p:cNvPr id="376" name="Google Shape;376;p23"/>
          <p:cNvGrpSpPr/>
          <p:nvPr/>
        </p:nvGrpSpPr>
        <p:grpSpPr>
          <a:xfrm>
            <a:off x="4625600" y="4749383"/>
            <a:ext cx="1786500" cy="846563"/>
            <a:chOff x="4625600" y="4859275"/>
            <a:chExt cx="1786500" cy="846563"/>
          </a:xfrm>
        </p:grpSpPr>
        <p:sp>
          <p:nvSpPr>
            <p:cNvPr id="377" name="Google Shape;377;p23"/>
            <p:cNvSpPr/>
            <p:nvPr/>
          </p:nvSpPr>
          <p:spPr>
            <a:xfrm rot="5400000">
              <a:off x="5374838" y="4871875"/>
              <a:ext cx="288000" cy="2628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DC5F6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378" name="Google Shape;378;p23"/>
            <p:cNvSpPr txBox="1"/>
            <p:nvPr/>
          </p:nvSpPr>
          <p:spPr>
            <a:xfrm>
              <a:off x="4625600" y="5185038"/>
              <a:ext cx="1786500" cy="52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Libre Baskerville"/>
                  <a:ea typeface="Libre Baskerville"/>
                  <a:cs typeface="Libre Baskerville"/>
                  <a:sym typeface="Libre Baskerville"/>
                </a:rPr>
                <a:t>Primer bit de la </a:t>
              </a:r>
              <a:r>
                <a:rPr lang="en-US">
                  <a:solidFill>
                    <a:srgbClr val="38761D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Mantisa</a:t>
              </a:r>
              <a:endParaRPr>
                <a:solidFill>
                  <a:srgbClr val="38761D"/>
                </a:solidFill>
                <a:latin typeface="Libre Baskerville"/>
                <a:ea typeface="Libre Baskerville"/>
                <a:cs typeface="Libre Baskerville"/>
                <a:sym typeface="Libre Baskerville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